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8" r:id="rId1"/>
  </p:sldMasterIdLst>
  <p:notesMasterIdLst>
    <p:notesMasterId r:id="rId48"/>
  </p:notesMasterIdLst>
  <p:sldIdLst>
    <p:sldId id="273" r:id="rId2"/>
    <p:sldId id="256" r:id="rId3"/>
    <p:sldId id="257" r:id="rId4"/>
    <p:sldId id="258" r:id="rId5"/>
    <p:sldId id="368" r:id="rId6"/>
    <p:sldId id="423" r:id="rId7"/>
    <p:sldId id="462" r:id="rId8"/>
    <p:sldId id="463" r:id="rId9"/>
    <p:sldId id="424" r:id="rId10"/>
    <p:sldId id="464" r:id="rId11"/>
    <p:sldId id="465" r:id="rId12"/>
    <p:sldId id="466" r:id="rId13"/>
    <p:sldId id="467" r:id="rId14"/>
    <p:sldId id="468" r:id="rId15"/>
    <p:sldId id="446" r:id="rId16"/>
    <p:sldId id="445" r:id="rId17"/>
    <p:sldId id="447" r:id="rId18"/>
    <p:sldId id="469" r:id="rId19"/>
    <p:sldId id="470" r:id="rId20"/>
    <p:sldId id="471" r:id="rId21"/>
    <p:sldId id="472" r:id="rId22"/>
    <p:sldId id="473" r:id="rId23"/>
    <p:sldId id="474" r:id="rId24"/>
    <p:sldId id="475" r:id="rId25"/>
    <p:sldId id="476" r:id="rId26"/>
    <p:sldId id="477" r:id="rId27"/>
    <p:sldId id="478" r:id="rId28"/>
    <p:sldId id="479" r:id="rId29"/>
    <p:sldId id="454" r:id="rId30"/>
    <p:sldId id="481" r:id="rId31"/>
    <p:sldId id="482" r:id="rId32"/>
    <p:sldId id="483" r:id="rId33"/>
    <p:sldId id="484" r:id="rId34"/>
    <p:sldId id="485" r:id="rId35"/>
    <p:sldId id="486" r:id="rId36"/>
    <p:sldId id="487" r:id="rId37"/>
    <p:sldId id="488" r:id="rId38"/>
    <p:sldId id="489" r:id="rId39"/>
    <p:sldId id="490" r:id="rId40"/>
    <p:sldId id="491" r:id="rId41"/>
    <p:sldId id="492" r:id="rId42"/>
    <p:sldId id="493" r:id="rId43"/>
    <p:sldId id="494" r:id="rId44"/>
    <p:sldId id="495" r:id="rId45"/>
    <p:sldId id="496" r:id="rId46"/>
    <p:sldId id="497"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A37"/>
    <a:srgbClr val="65FFAB"/>
    <a:srgbClr val="004620"/>
    <a:srgbClr val="CC3300"/>
    <a:srgbClr val="FF44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22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C72400-3D7E-440D-9EA4-340B6948EFC7}" type="datetimeFigureOut">
              <a:rPr lang="en-US" smtClean="0"/>
              <a:t>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1315A5-469A-4287-94FC-053411E55871}" type="slidenum">
              <a:rPr lang="en-US" smtClean="0"/>
              <a:t>‹#›</a:t>
            </a:fld>
            <a:endParaRPr lang="en-US"/>
          </a:p>
        </p:txBody>
      </p:sp>
    </p:spTree>
    <p:extLst>
      <p:ext uri="{BB962C8B-B14F-4D97-AF65-F5344CB8AC3E}">
        <p14:creationId xmlns:p14="http://schemas.microsoft.com/office/powerpoint/2010/main" val="2124014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1315A5-469A-4287-94FC-053411E55871}" type="slidenum">
              <a:rPr lang="en-US" smtClean="0"/>
              <a:t>39</a:t>
            </a:fld>
            <a:endParaRPr lang="en-US"/>
          </a:p>
        </p:txBody>
      </p:sp>
    </p:spTree>
    <p:extLst>
      <p:ext uri="{BB962C8B-B14F-4D97-AF65-F5344CB8AC3E}">
        <p14:creationId xmlns:p14="http://schemas.microsoft.com/office/powerpoint/2010/main" val="2756923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1315A5-469A-4287-94FC-053411E55871}" type="slidenum">
              <a:rPr lang="en-US" smtClean="0"/>
              <a:t>43</a:t>
            </a:fld>
            <a:endParaRPr lang="en-US"/>
          </a:p>
        </p:txBody>
      </p:sp>
    </p:spTree>
    <p:extLst>
      <p:ext uri="{BB962C8B-B14F-4D97-AF65-F5344CB8AC3E}">
        <p14:creationId xmlns:p14="http://schemas.microsoft.com/office/powerpoint/2010/main" val="4006112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1315A5-469A-4287-94FC-053411E55871}" type="slidenum">
              <a:rPr lang="en-US" smtClean="0"/>
              <a:t>44</a:t>
            </a:fld>
            <a:endParaRPr lang="en-US"/>
          </a:p>
        </p:txBody>
      </p:sp>
    </p:spTree>
    <p:extLst>
      <p:ext uri="{BB962C8B-B14F-4D97-AF65-F5344CB8AC3E}">
        <p14:creationId xmlns:p14="http://schemas.microsoft.com/office/powerpoint/2010/main" val="3622573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6DEA1-B942-4105-B780-AA6C61DD62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ED8410-E9AB-4A80-BB9A-E3A6E3271E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FF2968-7F1C-42FC-AFB1-9B32C6A0488B}"/>
              </a:ext>
            </a:extLst>
          </p:cNvPr>
          <p:cNvSpPr>
            <a:spLocks noGrp="1"/>
          </p:cNvSpPr>
          <p:nvPr>
            <p:ph type="dt" sz="half" idx="10"/>
          </p:nvPr>
        </p:nvSpPr>
        <p:spPr/>
        <p:txBody>
          <a:bodyPr/>
          <a:lstStyle/>
          <a:p>
            <a:fld id="{D465AAC8-2092-48F0-B34D-B8CCCF906370}" type="datetimeFigureOut">
              <a:rPr lang="en-US" smtClean="0"/>
              <a:t>1/14/2022</a:t>
            </a:fld>
            <a:endParaRPr lang="en-US"/>
          </a:p>
        </p:txBody>
      </p:sp>
      <p:sp>
        <p:nvSpPr>
          <p:cNvPr id="5" name="Footer Placeholder 4">
            <a:extLst>
              <a:ext uri="{FF2B5EF4-FFF2-40B4-BE49-F238E27FC236}">
                <a16:creationId xmlns:a16="http://schemas.microsoft.com/office/drawing/2014/main" id="{BA99A284-56BC-4FC1-A400-42D081937F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FE2E14-048B-4BDE-A400-A8B4D97E4B88}"/>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193647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4FE2E-C0F7-4C5C-9CEA-D28CAF746B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AFFC02-D00B-40EF-A92A-99EE353FEF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EC0520-4F6A-4645-ACF2-633F2B8BAFE5}"/>
              </a:ext>
            </a:extLst>
          </p:cNvPr>
          <p:cNvSpPr>
            <a:spLocks noGrp="1"/>
          </p:cNvSpPr>
          <p:nvPr>
            <p:ph type="dt" sz="half" idx="10"/>
          </p:nvPr>
        </p:nvSpPr>
        <p:spPr/>
        <p:txBody>
          <a:bodyPr/>
          <a:lstStyle/>
          <a:p>
            <a:fld id="{D465AAC8-2092-48F0-B34D-B8CCCF906370}" type="datetimeFigureOut">
              <a:rPr lang="en-US" smtClean="0"/>
              <a:t>1/14/2022</a:t>
            </a:fld>
            <a:endParaRPr lang="en-US"/>
          </a:p>
        </p:txBody>
      </p:sp>
      <p:sp>
        <p:nvSpPr>
          <p:cNvPr id="5" name="Footer Placeholder 4">
            <a:extLst>
              <a:ext uri="{FF2B5EF4-FFF2-40B4-BE49-F238E27FC236}">
                <a16:creationId xmlns:a16="http://schemas.microsoft.com/office/drawing/2014/main" id="{9C128E26-4B24-4EB8-9B99-E9742BE1A1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B4648B-63DE-4DE5-ACB2-F06C6BB389E8}"/>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2610743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D4BD0A-36E0-4A67-935D-0CFFB59019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6CBB32-FF68-4AC7-8A6A-9CA9A77329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485DC6-5CBF-4043-ADF2-B93127769434}"/>
              </a:ext>
            </a:extLst>
          </p:cNvPr>
          <p:cNvSpPr>
            <a:spLocks noGrp="1"/>
          </p:cNvSpPr>
          <p:nvPr>
            <p:ph type="dt" sz="half" idx="10"/>
          </p:nvPr>
        </p:nvSpPr>
        <p:spPr/>
        <p:txBody>
          <a:bodyPr/>
          <a:lstStyle/>
          <a:p>
            <a:fld id="{D465AAC8-2092-48F0-B34D-B8CCCF906370}" type="datetimeFigureOut">
              <a:rPr lang="en-US" smtClean="0"/>
              <a:t>1/14/2022</a:t>
            </a:fld>
            <a:endParaRPr lang="en-US"/>
          </a:p>
        </p:txBody>
      </p:sp>
      <p:sp>
        <p:nvSpPr>
          <p:cNvPr id="5" name="Footer Placeholder 4">
            <a:extLst>
              <a:ext uri="{FF2B5EF4-FFF2-40B4-BE49-F238E27FC236}">
                <a16:creationId xmlns:a16="http://schemas.microsoft.com/office/drawing/2014/main" id="{DFA9EDF2-3D5C-40A4-AD02-AB4ECC9C9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793139-6470-4812-BC98-5DD6B0171BC4}"/>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257330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4F218-30FC-44E8-9D16-0F00FA18C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236FA2-EEF2-44EC-A633-201B006A05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D99C7E-0DBA-4793-91C9-84ADCA9D7D64}"/>
              </a:ext>
            </a:extLst>
          </p:cNvPr>
          <p:cNvSpPr>
            <a:spLocks noGrp="1"/>
          </p:cNvSpPr>
          <p:nvPr>
            <p:ph type="dt" sz="half" idx="10"/>
          </p:nvPr>
        </p:nvSpPr>
        <p:spPr/>
        <p:txBody>
          <a:bodyPr/>
          <a:lstStyle/>
          <a:p>
            <a:fld id="{D465AAC8-2092-48F0-B34D-B8CCCF906370}" type="datetimeFigureOut">
              <a:rPr lang="en-US" smtClean="0"/>
              <a:t>1/14/2022</a:t>
            </a:fld>
            <a:endParaRPr lang="en-US"/>
          </a:p>
        </p:txBody>
      </p:sp>
      <p:sp>
        <p:nvSpPr>
          <p:cNvPr id="5" name="Footer Placeholder 4">
            <a:extLst>
              <a:ext uri="{FF2B5EF4-FFF2-40B4-BE49-F238E27FC236}">
                <a16:creationId xmlns:a16="http://schemas.microsoft.com/office/drawing/2014/main" id="{6A9873C3-6EEF-4638-9F4D-35A5ED78EE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3D79E4-E955-42EA-9FFC-F59B57EB3B1F}"/>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862613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E240F-92C2-40DF-AA68-ACDE501AF0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ADAB4D-24B0-41B7-A749-0CCCFAA88F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8BAACE-EDC7-40FD-89D4-C20D07AAF04B}"/>
              </a:ext>
            </a:extLst>
          </p:cNvPr>
          <p:cNvSpPr>
            <a:spLocks noGrp="1"/>
          </p:cNvSpPr>
          <p:nvPr>
            <p:ph type="dt" sz="half" idx="10"/>
          </p:nvPr>
        </p:nvSpPr>
        <p:spPr/>
        <p:txBody>
          <a:bodyPr/>
          <a:lstStyle/>
          <a:p>
            <a:fld id="{D465AAC8-2092-48F0-B34D-B8CCCF906370}" type="datetimeFigureOut">
              <a:rPr lang="en-US" smtClean="0"/>
              <a:t>1/14/2022</a:t>
            </a:fld>
            <a:endParaRPr lang="en-US"/>
          </a:p>
        </p:txBody>
      </p:sp>
      <p:sp>
        <p:nvSpPr>
          <p:cNvPr id="5" name="Footer Placeholder 4">
            <a:extLst>
              <a:ext uri="{FF2B5EF4-FFF2-40B4-BE49-F238E27FC236}">
                <a16:creationId xmlns:a16="http://schemas.microsoft.com/office/drawing/2014/main" id="{4A659CB7-3965-4EC9-BB27-3C5654013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57475-5568-4B32-A941-7E2BAA54BE97}"/>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933398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61F24-DB25-4ED6-9B6A-52FD23202D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696F65-D8AD-425B-B8FE-39F68D53E4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905CCF-9B28-43A2-8F24-52C7BFE8F6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BFAE70-89B6-4E4A-95D1-E12F9266A6AD}"/>
              </a:ext>
            </a:extLst>
          </p:cNvPr>
          <p:cNvSpPr>
            <a:spLocks noGrp="1"/>
          </p:cNvSpPr>
          <p:nvPr>
            <p:ph type="dt" sz="half" idx="10"/>
          </p:nvPr>
        </p:nvSpPr>
        <p:spPr/>
        <p:txBody>
          <a:bodyPr/>
          <a:lstStyle/>
          <a:p>
            <a:fld id="{D465AAC8-2092-48F0-B34D-B8CCCF906370}" type="datetimeFigureOut">
              <a:rPr lang="en-US" smtClean="0"/>
              <a:t>1/14/2022</a:t>
            </a:fld>
            <a:endParaRPr lang="en-US"/>
          </a:p>
        </p:txBody>
      </p:sp>
      <p:sp>
        <p:nvSpPr>
          <p:cNvPr id="6" name="Footer Placeholder 5">
            <a:extLst>
              <a:ext uri="{FF2B5EF4-FFF2-40B4-BE49-F238E27FC236}">
                <a16:creationId xmlns:a16="http://schemas.microsoft.com/office/drawing/2014/main" id="{E33AB15E-F5A7-461D-8A0D-CDB81ACA95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3A2958-D4F3-435C-8142-47605F279E98}"/>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936025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558F8-198F-4434-A132-09ECFB4430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15A783-B685-42F5-A30E-27E7977F3B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FF1C60-0F6F-4109-AFFE-B9487761F3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3B96CD-25CD-439E-B6E6-C84C3685B8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D748D5-47C4-4749-9B40-9F3F7E4D1D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1208C3-1B0D-418B-98BE-EE83E2DD1A6F}"/>
              </a:ext>
            </a:extLst>
          </p:cNvPr>
          <p:cNvSpPr>
            <a:spLocks noGrp="1"/>
          </p:cNvSpPr>
          <p:nvPr>
            <p:ph type="dt" sz="half" idx="10"/>
          </p:nvPr>
        </p:nvSpPr>
        <p:spPr/>
        <p:txBody>
          <a:bodyPr/>
          <a:lstStyle/>
          <a:p>
            <a:fld id="{D465AAC8-2092-48F0-B34D-B8CCCF906370}" type="datetimeFigureOut">
              <a:rPr lang="en-US" smtClean="0"/>
              <a:t>1/14/2022</a:t>
            </a:fld>
            <a:endParaRPr lang="en-US"/>
          </a:p>
        </p:txBody>
      </p:sp>
      <p:sp>
        <p:nvSpPr>
          <p:cNvPr id="8" name="Footer Placeholder 7">
            <a:extLst>
              <a:ext uri="{FF2B5EF4-FFF2-40B4-BE49-F238E27FC236}">
                <a16:creationId xmlns:a16="http://schemas.microsoft.com/office/drawing/2014/main" id="{AB85FD22-E0EF-47FD-BDFA-4DE3A771CE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B7E6D0-175F-49B4-8635-FF7663F73273}"/>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2129422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51386-720D-4B6D-8A7C-C63FCF759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F48BE7-499A-41B9-8210-EA417E0B244D}"/>
              </a:ext>
            </a:extLst>
          </p:cNvPr>
          <p:cNvSpPr>
            <a:spLocks noGrp="1"/>
          </p:cNvSpPr>
          <p:nvPr>
            <p:ph type="dt" sz="half" idx="10"/>
          </p:nvPr>
        </p:nvSpPr>
        <p:spPr/>
        <p:txBody>
          <a:bodyPr/>
          <a:lstStyle/>
          <a:p>
            <a:fld id="{D465AAC8-2092-48F0-B34D-B8CCCF906370}" type="datetimeFigureOut">
              <a:rPr lang="en-US" smtClean="0"/>
              <a:t>1/14/2022</a:t>
            </a:fld>
            <a:endParaRPr lang="en-US"/>
          </a:p>
        </p:txBody>
      </p:sp>
      <p:sp>
        <p:nvSpPr>
          <p:cNvPr id="4" name="Footer Placeholder 3">
            <a:extLst>
              <a:ext uri="{FF2B5EF4-FFF2-40B4-BE49-F238E27FC236}">
                <a16:creationId xmlns:a16="http://schemas.microsoft.com/office/drawing/2014/main" id="{6E8C1033-0E84-4C11-A608-64AA65FCC2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095E14-D7F1-4558-9D6D-C864D66BF04B}"/>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1856658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16908A-7C97-4B84-8E24-B7DAE0A5D2B9}"/>
              </a:ext>
            </a:extLst>
          </p:cNvPr>
          <p:cNvSpPr>
            <a:spLocks noGrp="1"/>
          </p:cNvSpPr>
          <p:nvPr>
            <p:ph type="dt" sz="half" idx="10"/>
          </p:nvPr>
        </p:nvSpPr>
        <p:spPr/>
        <p:txBody>
          <a:bodyPr/>
          <a:lstStyle/>
          <a:p>
            <a:fld id="{D465AAC8-2092-48F0-B34D-B8CCCF906370}" type="datetimeFigureOut">
              <a:rPr lang="en-US" smtClean="0"/>
              <a:t>1/14/2022</a:t>
            </a:fld>
            <a:endParaRPr lang="en-US"/>
          </a:p>
        </p:txBody>
      </p:sp>
      <p:sp>
        <p:nvSpPr>
          <p:cNvPr id="3" name="Footer Placeholder 2">
            <a:extLst>
              <a:ext uri="{FF2B5EF4-FFF2-40B4-BE49-F238E27FC236}">
                <a16:creationId xmlns:a16="http://schemas.microsoft.com/office/drawing/2014/main" id="{12CE7DC2-D6CB-4AA2-B637-DE5B49E5DB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88BD0E-2FC1-499B-B295-01C45C132E25}"/>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2258293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5FC19-7435-4813-A9B9-6EA19C23E6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77EDBB-01A5-48AC-99F5-6E1F7069FF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7A22B8-E25D-490A-BD7F-37431E55B4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E8E724-2AC7-416E-B8D5-EB99F574F21C}"/>
              </a:ext>
            </a:extLst>
          </p:cNvPr>
          <p:cNvSpPr>
            <a:spLocks noGrp="1"/>
          </p:cNvSpPr>
          <p:nvPr>
            <p:ph type="dt" sz="half" idx="10"/>
          </p:nvPr>
        </p:nvSpPr>
        <p:spPr/>
        <p:txBody>
          <a:bodyPr/>
          <a:lstStyle/>
          <a:p>
            <a:fld id="{D465AAC8-2092-48F0-B34D-B8CCCF906370}" type="datetimeFigureOut">
              <a:rPr lang="en-US" smtClean="0"/>
              <a:t>1/14/2022</a:t>
            </a:fld>
            <a:endParaRPr lang="en-US"/>
          </a:p>
        </p:txBody>
      </p:sp>
      <p:sp>
        <p:nvSpPr>
          <p:cNvPr id="6" name="Footer Placeholder 5">
            <a:extLst>
              <a:ext uri="{FF2B5EF4-FFF2-40B4-BE49-F238E27FC236}">
                <a16:creationId xmlns:a16="http://schemas.microsoft.com/office/drawing/2014/main" id="{238FE5CE-FBC7-4597-B74C-3AB5E8BF6E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272EF-B660-44AC-A66B-6EDD00C50E97}"/>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2868151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96CA-C001-4815-975A-229C32560A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F575CB-F7E4-49A7-AD73-80C3DEC3ED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0ED32D-BE05-44E1-87D9-1A8C9E2509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0A09B3-A8C0-467C-92A6-03DBDF1CE9AF}"/>
              </a:ext>
            </a:extLst>
          </p:cNvPr>
          <p:cNvSpPr>
            <a:spLocks noGrp="1"/>
          </p:cNvSpPr>
          <p:nvPr>
            <p:ph type="dt" sz="half" idx="10"/>
          </p:nvPr>
        </p:nvSpPr>
        <p:spPr/>
        <p:txBody>
          <a:bodyPr/>
          <a:lstStyle/>
          <a:p>
            <a:fld id="{D465AAC8-2092-48F0-B34D-B8CCCF906370}" type="datetimeFigureOut">
              <a:rPr lang="en-US" smtClean="0"/>
              <a:t>1/14/2022</a:t>
            </a:fld>
            <a:endParaRPr lang="en-US"/>
          </a:p>
        </p:txBody>
      </p:sp>
      <p:sp>
        <p:nvSpPr>
          <p:cNvPr id="6" name="Footer Placeholder 5">
            <a:extLst>
              <a:ext uri="{FF2B5EF4-FFF2-40B4-BE49-F238E27FC236}">
                <a16:creationId xmlns:a16="http://schemas.microsoft.com/office/drawing/2014/main" id="{51C445CF-13AE-4F7A-963B-408B58007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E03878-CDAC-4307-9C4C-6B756A292EF6}"/>
              </a:ext>
            </a:extLst>
          </p:cNvPr>
          <p:cNvSpPr>
            <a:spLocks noGrp="1"/>
          </p:cNvSpPr>
          <p:nvPr>
            <p:ph type="sldNum" sz="quarter" idx="12"/>
          </p:nvPr>
        </p:nvSpPr>
        <p:spPr/>
        <p:txBody>
          <a:bodyPr/>
          <a:lstStyle/>
          <a:p>
            <a:fld id="{884D3988-B388-488A-8082-C4476728DA82}" type="slidenum">
              <a:rPr lang="en-US" smtClean="0"/>
              <a:t>‹#›</a:t>
            </a:fld>
            <a:endParaRPr lang="en-US"/>
          </a:p>
        </p:txBody>
      </p:sp>
    </p:spTree>
    <p:extLst>
      <p:ext uri="{BB962C8B-B14F-4D97-AF65-F5344CB8AC3E}">
        <p14:creationId xmlns:p14="http://schemas.microsoft.com/office/powerpoint/2010/main" val="1140167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19D57F-0FC2-43FA-B8BD-D62AD90D33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EF4C3D-DE58-495A-9861-2CB879B7F3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CB979-A5AB-4BDD-83A3-ED8ADE7FF3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65AAC8-2092-48F0-B34D-B8CCCF906370}" type="datetimeFigureOut">
              <a:rPr lang="en-US" smtClean="0"/>
              <a:t>1/14/2022</a:t>
            </a:fld>
            <a:endParaRPr lang="en-US"/>
          </a:p>
        </p:txBody>
      </p:sp>
      <p:sp>
        <p:nvSpPr>
          <p:cNvPr id="5" name="Footer Placeholder 4">
            <a:extLst>
              <a:ext uri="{FF2B5EF4-FFF2-40B4-BE49-F238E27FC236}">
                <a16:creationId xmlns:a16="http://schemas.microsoft.com/office/drawing/2014/main" id="{96D044F0-88E5-4431-B4B6-2DCA9574FB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EAC9FE-E377-4D29-8348-7274FBE324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4D3988-B388-488A-8082-C4476728DA82}" type="slidenum">
              <a:rPr lang="en-US" smtClean="0"/>
              <a:t>‹#›</a:t>
            </a:fld>
            <a:endParaRPr lang="en-US"/>
          </a:p>
        </p:txBody>
      </p:sp>
    </p:spTree>
    <p:extLst>
      <p:ext uri="{BB962C8B-B14F-4D97-AF65-F5344CB8AC3E}">
        <p14:creationId xmlns:p14="http://schemas.microsoft.com/office/powerpoint/2010/main" val="4193298152"/>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00D4B26-D679-4FB4-B936-3F88F1915D32}"/>
              </a:ext>
            </a:extLst>
          </p:cNvPr>
          <p:cNvSpPr/>
          <p:nvPr/>
        </p:nvSpPr>
        <p:spPr>
          <a:xfrm>
            <a:off x="0" y="0"/>
            <a:ext cx="12192000" cy="685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4FEFEDF-5770-40AF-B49C-5BA88A191546}"/>
              </a:ext>
            </a:extLst>
          </p:cNvPr>
          <p:cNvSpPr txBox="1"/>
          <p:nvPr/>
        </p:nvSpPr>
        <p:spPr>
          <a:xfrm>
            <a:off x="373625" y="1322268"/>
            <a:ext cx="6985819" cy="2123658"/>
          </a:xfrm>
          <a:prstGeom prst="rect">
            <a:avLst/>
          </a:prstGeom>
          <a:noFill/>
        </p:spPr>
        <p:txBody>
          <a:bodyPr wrap="square" rtlCol="0">
            <a:spAutoFit/>
          </a:bodyPr>
          <a:lstStyle/>
          <a:p>
            <a:pPr algn="ctr"/>
            <a:r>
              <a:rPr lang="en-US" sz="4400" b="1" dirty="0"/>
              <a:t>THE 8051</a:t>
            </a:r>
          </a:p>
          <a:p>
            <a:pPr algn="ctr"/>
            <a:r>
              <a:rPr lang="en-US" sz="4400" b="1" dirty="0"/>
              <a:t>MICROCONTROLLER &amp; Embedded Systems</a:t>
            </a:r>
          </a:p>
        </p:txBody>
      </p:sp>
      <p:sp>
        <p:nvSpPr>
          <p:cNvPr id="5" name="TextBox 4">
            <a:extLst>
              <a:ext uri="{FF2B5EF4-FFF2-40B4-BE49-F238E27FC236}">
                <a16:creationId xmlns:a16="http://schemas.microsoft.com/office/drawing/2014/main" id="{3C3433A4-5538-42A5-8C39-9A740F184335}"/>
              </a:ext>
            </a:extLst>
          </p:cNvPr>
          <p:cNvSpPr txBox="1"/>
          <p:nvPr/>
        </p:nvSpPr>
        <p:spPr>
          <a:xfrm>
            <a:off x="11982" y="3837801"/>
            <a:ext cx="7492181" cy="830997"/>
          </a:xfrm>
          <a:prstGeom prst="rect">
            <a:avLst/>
          </a:prstGeom>
          <a:noFill/>
        </p:spPr>
        <p:txBody>
          <a:bodyPr wrap="square" rtlCol="0">
            <a:spAutoFit/>
          </a:bodyPr>
          <a:lstStyle/>
          <a:p>
            <a:pPr algn="ctr"/>
            <a:r>
              <a:rPr lang="en-US" sz="2400" b="1" i="0" dirty="0">
                <a:solidFill>
                  <a:srgbClr val="004620"/>
                </a:solidFill>
                <a:effectLst/>
              </a:rPr>
              <a:t>Muhammad Ali </a:t>
            </a:r>
            <a:r>
              <a:rPr lang="en-US" sz="2400" b="1" i="0" dirty="0" err="1">
                <a:solidFill>
                  <a:srgbClr val="004620"/>
                </a:solidFill>
                <a:effectLst/>
              </a:rPr>
              <a:t>Mazidi</a:t>
            </a:r>
            <a:r>
              <a:rPr lang="en-US" sz="2400" b="1" i="0" dirty="0">
                <a:solidFill>
                  <a:srgbClr val="004620"/>
                </a:solidFill>
                <a:effectLst/>
              </a:rPr>
              <a:t>, Janice </a:t>
            </a:r>
            <a:r>
              <a:rPr lang="en-US" sz="2400" b="1" i="0" dirty="0" err="1">
                <a:solidFill>
                  <a:srgbClr val="004620"/>
                </a:solidFill>
                <a:effectLst/>
              </a:rPr>
              <a:t>Mazidi</a:t>
            </a:r>
            <a:r>
              <a:rPr lang="en-US" sz="2400" b="1" dirty="0">
                <a:solidFill>
                  <a:srgbClr val="004620"/>
                </a:solidFill>
              </a:rPr>
              <a:t> </a:t>
            </a:r>
          </a:p>
          <a:p>
            <a:pPr algn="ctr"/>
            <a:r>
              <a:rPr lang="en-US" sz="2400" b="1" dirty="0">
                <a:solidFill>
                  <a:srgbClr val="004620"/>
                </a:solidFill>
              </a:rPr>
              <a:t>&amp; </a:t>
            </a:r>
            <a:r>
              <a:rPr lang="en-US" sz="2400" b="1" i="0" dirty="0" err="1">
                <a:solidFill>
                  <a:srgbClr val="004620"/>
                </a:solidFill>
                <a:effectLst/>
              </a:rPr>
              <a:t>Rolin</a:t>
            </a:r>
            <a:r>
              <a:rPr lang="en-US" sz="2400" b="1" i="0" dirty="0">
                <a:solidFill>
                  <a:srgbClr val="004620"/>
                </a:solidFill>
                <a:effectLst/>
              </a:rPr>
              <a:t> McKinlay</a:t>
            </a:r>
            <a:endParaRPr lang="en-US" sz="2400" b="1" dirty="0">
              <a:solidFill>
                <a:srgbClr val="004620"/>
              </a:solidFill>
            </a:endParaRPr>
          </a:p>
        </p:txBody>
      </p:sp>
      <p:sp>
        <p:nvSpPr>
          <p:cNvPr id="7" name="Rectangle 6">
            <a:extLst>
              <a:ext uri="{FF2B5EF4-FFF2-40B4-BE49-F238E27FC236}">
                <a16:creationId xmlns:a16="http://schemas.microsoft.com/office/drawing/2014/main" id="{72258540-EF72-4F66-AD3B-7B8F75230762}"/>
              </a:ext>
            </a:extLst>
          </p:cNvPr>
          <p:cNvSpPr/>
          <p:nvPr/>
        </p:nvSpPr>
        <p:spPr>
          <a:xfrm>
            <a:off x="0" y="6194322"/>
            <a:ext cx="12192000" cy="6618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120A785-9DB9-4E6F-9E3C-A13BDB0AA8F6}"/>
              </a:ext>
            </a:extLst>
          </p:cNvPr>
          <p:cNvCxnSpPr>
            <a:cxnSpLocks/>
          </p:cNvCxnSpPr>
          <p:nvPr/>
        </p:nvCxnSpPr>
        <p:spPr>
          <a:xfrm>
            <a:off x="373625" y="3800510"/>
            <a:ext cx="6469626" cy="0"/>
          </a:xfrm>
          <a:prstGeom prst="line">
            <a:avLst/>
          </a:prstGeom>
          <a:ln>
            <a:solidFill>
              <a:srgbClr val="00B050"/>
            </a:solidFill>
          </a:ln>
        </p:spPr>
        <p:style>
          <a:lnRef idx="1">
            <a:schemeClr val="accent3"/>
          </a:lnRef>
          <a:fillRef idx="0">
            <a:schemeClr val="accent3"/>
          </a:fillRef>
          <a:effectRef idx="0">
            <a:schemeClr val="accent3"/>
          </a:effectRef>
          <a:fontRef idx="minor">
            <a:schemeClr val="tx1"/>
          </a:fontRef>
        </p:style>
      </p:cxnSp>
      <p:pic>
        <p:nvPicPr>
          <p:cNvPr id="8" name="Picture 7">
            <a:extLst>
              <a:ext uri="{FF2B5EF4-FFF2-40B4-BE49-F238E27FC236}">
                <a16:creationId xmlns:a16="http://schemas.microsoft.com/office/drawing/2014/main" id="{574BD9BB-EABB-49FE-ACF4-2C4E151BD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6145" y="715911"/>
            <a:ext cx="3619500" cy="4762500"/>
          </a:xfrm>
          <a:prstGeom prst="rect">
            <a:avLst/>
          </a:prstGeom>
        </p:spPr>
      </p:pic>
    </p:spTree>
    <p:extLst>
      <p:ext uri="{BB962C8B-B14F-4D97-AF65-F5344CB8AC3E}">
        <p14:creationId xmlns:p14="http://schemas.microsoft.com/office/powerpoint/2010/main" val="108110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par>
                                <p:cTn id="11" presetID="21" presetClass="entr" presetSubtype="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Figure 10-5. DB-9  9-Pin Connector </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38D773C-6E83-4660-8154-DD027AF7106F}"/>
              </a:ext>
            </a:extLst>
          </p:cNvPr>
          <p:cNvSpPr/>
          <p:nvPr/>
        </p:nvSpPr>
        <p:spPr>
          <a:xfrm>
            <a:off x="2728452" y="2396613"/>
            <a:ext cx="6858000" cy="3443749"/>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E2FC2F2-2D47-48C1-B12F-2B7C836C159D}"/>
              </a:ext>
            </a:extLst>
          </p:cNvPr>
          <p:cNvPicPr>
            <a:picLocks noChangeAspect="1"/>
          </p:cNvPicPr>
          <p:nvPr/>
        </p:nvPicPr>
        <p:blipFill rotWithShape="1">
          <a:blip r:embed="rId2">
            <a:extLst>
              <a:ext uri="{28A0092B-C50C-407E-A947-70E740481C1C}">
                <a14:useLocalDpi xmlns:a14="http://schemas.microsoft.com/office/drawing/2010/main" val="0"/>
              </a:ext>
            </a:extLst>
          </a:blip>
          <a:srcRect t="3411" b="12731"/>
          <a:stretch/>
        </p:blipFill>
        <p:spPr>
          <a:xfrm>
            <a:off x="3250667" y="2521973"/>
            <a:ext cx="6026068" cy="3082413"/>
          </a:xfrm>
          <a:prstGeom prst="rect">
            <a:avLst/>
          </a:prstGeom>
        </p:spPr>
      </p:pic>
    </p:spTree>
    <p:extLst>
      <p:ext uri="{BB962C8B-B14F-4D97-AF65-F5344CB8AC3E}">
        <p14:creationId xmlns:p14="http://schemas.microsoft.com/office/powerpoint/2010/main" val="313226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outVertical)">
                                      <p:cBhvr>
                                        <p:cTn id="14" dur="500"/>
                                        <p:tgtEl>
                                          <p:spTgt spid="9"/>
                                        </p:tgtEl>
                                      </p:cBhvr>
                                    </p:animEffect>
                                  </p:childTnLst>
                                </p:cTn>
                              </p:par>
                              <p:par>
                                <p:cTn id="15" presetID="16" presetClass="entr" presetSubtype="37"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Table 10-2: IBM PC DB-9 Signals</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38D773C-6E83-4660-8154-DD027AF7106F}"/>
              </a:ext>
            </a:extLst>
          </p:cNvPr>
          <p:cNvSpPr/>
          <p:nvPr/>
        </p:nvSpPr>
        <p:spPr>
          <a:xfrm>
            <a:off x="2728451" y="1567793"/>
            <a:ext cx="7064477" cy="4883145"/>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72C5A343-ED8B-47B1-A9DE-50584844785D}"/>
              </a:ext>
            </a:extLst>
          </p:cNvPr>
          <p:cNvPicPr>
            <a:picLocks noChangeAspect="1"/>
          </p:cNvPicPr>
          <p:nvPr/>
        </p:nvPicPr>
        <p:blipFill rotWithShape="1">
          <a:blip r:embed="rId2">
            <a:extLst>
              <a:ext uri="{28A0092B-C50C-407E-A947-70E740481C1C}">
                <a14:useLocalDpi xmlns:a14="http://schemas.microsoft.com/office/drawing/2010/main" val="0"/>
              </a:ext>
            </a:extLst>
          </a:blip>
          <a:srcRect b="3129"/>
          <a:stretch/>
        </p:blipFill>
        <p:spPr>
          <a:xfrm>
            <a:off x="3282819" y="1786035"/>
            <a:ext cx="6180729" cy="4518901"/>
          </a:xfrm>
          <a:prstGeom prst="rect">
            <a:avLst/>
          </a:prstGeom>
        </p:spPr>
      </p:pic>
    </p:spTree>
    <p:extLst>
      <p:ext uri="{BB962C8B-B14F-4D97-AF65-F5344CB8AC3E}">
        <p14:creationId xmlns:p14="http://schemas.microsoft.com/office/powerpoint/2010/main" val="179830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Figure 10-6. Null Modem Connection</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38D773C-6E83-4660-8154-DD027AF7106F}"/>
              </a:ext>
            </a:extLst>
          </p:cNvPr>
          <p:cNvSpPr/>
          <p:nvPr/>
        </p:nvSpPr>
        <p:spPr>
          <a:xfrm>
            <a:off x="2728451" y="1567793"/>
            <a:ext cx="7064477" cy="4883145"/>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F4B0FDCF-FCC0-46CB-BD51-BE45A2D539A9}"/>
              </a:ext>
            </a:extLst>
          </p:cNvPr>
          <p:cNvPicPr>
            <a:picLocks noChangeAspect="1"/>
          </p:cNvPicPr>
          <p:nvPr/>
        </p:nvPicPr>
        <p:blipFill rotWithShape="1">
          <a:blip r:embed="rId2">
            <a:extLst>
              <a:ext uri="{28A0092B-C50C-407E-A947-70E740481C1C}">
                <a14:useLocalDpi xmlns:a14="http://schemas.microsoft.com/office/drawing/2010/main" val="0"/>
              </a:ext>
            </a:extLst>
          </a:blip>
          <a:srcRect l="5447" r="1858"/>
          <a:stretch/>
        </p:blipFill>
        <p:spPr>
          <a:xfrm>
            <a:off x="3038168" y="2042852"/>
            <a:ext cx="6622026" cy="3933026"/>
          </a:xfrm>
          <a:prstGeom prst="rect">
            <a:avLst/>
          </a:prstGeom>
        </p:spPr>
      </p:pic>
    </p:spTree>
    <p:extLst>
      <p:ext uri="{BB962C8B-B14F-4D97-AF65-F5344CB8AC3E}">
        <p14:creationId xmlns:p14="http://schemas.microsoft.com/office/powerpoint/2010/main" val="360454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Figure 10-7. (a) Inside MAX232 and (b) its Connection to the 8051 (Null Modem)</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38D773C-6E83-4660-8154-DD027AF7106F}"/>
              </a:ext>
            </a:extLst>
          </p:cNvPr>
          <p:cNvSpPr/>
          <p:nvPr/>
        </p:nvSpPr>
        <p:spPr>
          <a:xfrm>
            <a:off x="1064341" y="1567793"/>
            <a:ext cx="10063315" cy="4883145"/>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E45AFDCF-02E5-4235-BFD7-6E62F11C44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775" y="1730196"/>
            <a:ext cx="9264445" cy="4558337"/>
          </a:xfrm>
          <a:prstGeom prst="rect">
            <a:avLst/>
          </a:prstGeom>
        </p:spPr>
      </p:pic>
    </p:spTree>
    <p:extLst>
      <p:ext uri="{BB962C8B-B14F-4D97-AF65-F5344CB8AC3E}">
        <p14:creationId xmlns:p14="http://schemas.microsoft.com/office/powerpoint/2010/main" val="535165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Horizontal)">
                                      <p:cBhvr>
                                        <p:cTn id="14" dur="500"/>
                                        <p:tgtEl>
                                          <p:spTgt spid="4"/>
                                        </p:tgtEl>
                                      </p:cBhvr>
                                    </p:animEffect>
                                  </p:childTnLst>
                                </p:cTn>
                              </p:par>
                              <p:par>
                                <p:cTn id="15" presetID="16" presetClass="entr" presetSubtype="2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Figure 10-8. (a) Inside MAX233 and (b) Its Connection to the 8051 (Null Modem)</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38D773C-6E83-4660-8154-DD027AF7106F}"/>
              </a:ext>
            </a:extLst>
          </p:cNvPr>
          <p:cNvSpPr/>
          <p:nvPr/>
        </p:nvSpPr>
        <p:spPr>
          <a:xfrm>
            <a:off x="1064341" y="1567793"/>
            <a:ext cx="10063315" cy="4883145"/>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57E48A40-655C-4A24-A44E-643B200F84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604044"/>
            <a:ext cx="9501022" cy="4674738"/>
          </a:xfrm>
          <a:prstGeom prst="rect">
            <a:avLst/>
          </a:prstGeom>
        </p:spPr>
      </p:pic>
    </p:spTree>
    <p:extLst>
      <p:ext uri="{BB962C8B-B14F-4D97-AF65-F5344CB8AC3E}">
        <p14:creationId xmlns:p14="http://schemas.microsoft.com/office/powerpoint/2010/main" val="403600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42"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outHorizontal)">
                                      <p:cBhvr>
                                        <p:cTn id="14" dur="500"/>
                                        <p:tgtEl>
                                          <p:spTgt spid="3"/>
                                        </p:tgtEl>
                                      </p:cBhvr>
                                    </p:animEffect>
                                  </p:childTnLst>
                                </p:cTn>
                              </p:par>
                              <p:par>
                                <p:cTn id="15" presetID="16" presetClass="entr" presetSubtype="42"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out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38D773C-6E83-4660-8154-DD027AF7106F}"/>
              </a:ext>
            </a:extLst>
          </p:cNvPr>
          <p:cNvSpPr/>
          <p:nvPr/>
        </p:nvSpPr>
        <p:spPr>
          <a:xfrm>
            <a:off x="477135" y="830063"/>
            <a:ext cx="2556117" cy="4671085"/>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A7C1FD4-751D-41E2-931D-0ECD334B123A}"/>
              </a:ext>
            </a:extLst>
          </p:cNvPr>
          <p:cNvSpPr/>
          <p:nvPr/>
        </p:nvSpPr>
        <p:spPr>
          <a:xfrm>
            <a:off x="3328219" y="830063"/>
            <a:ext cx="8406581" cy="4671085"/>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405BAD7-A9EB-4DBE-9EB3-0F3310B1FD30}"/>
              </a:ext>
            </a:extLst>
          </p:cNvPr>
          <p:cNvSpPr txBox="1"/>
          <p:nvPr/>
        </p:nvSpPr>
        <p:spPr>
          <a:xfrm>
            <a:off x="477136" y="5658605"/>
            <a:ext cx="2452878" cy="646331"/>
          </a:xfrm>
          <a:prstGeom prst="rect">
            <a:avLst/>
          </a:prstGeom>
          <a:noFill/>
        </p:spPr>
        <p:txBody>
          <a:bodyPr wrap="square">
            <a:spAutoFit/>
          </a:bodyPr>
          <a:lstStyle/>
          <a:p>
            <a:pPr algn="ctr"/>
            <a:r>
              <a:rPr lang="en-US" b="1" dirty="0">
                <a:solidFill>
                  <a:srgbClr val="007A37"/>
                </a:solidFill>
              </a:rPr>
              <a:t>Table 10-3: PC Baud Rates</a:t>
            </a:r>
          </a:p>
        </p:txBody>
      </p:sp>
      <p:sp>
        <p:nvSpPr>
          <p:cNvPr id="15" name="TextBox 14">
            <a:extLst>
              <a:ext uri="{FF2B5EF4-FFF2-40B4-BE49-F238E27FC236}">
                <a16:creationId xmlns:a16="http://schemas.microsoft.com/office/drawing/2014/main" id="{7784321D-3259-4AC4-A06A-30CE95B2C76A}"/>
              </a:ext>
            </a:extLst>
          </p:cNvPr>
          <p:cNvSpPr txBox="1"/>
          <p:nvPr/>
        </p:nvSpPr>
        <p:spPr>
          <a:xfrm>
            <a:off x="3328218" y="5658605"/>
            <a:ext cx="8155315" cy="369332"/>
          </a:xfrm>
          <a:prstGeom prst="rect">
            <a:avLst/>
          </a:prstGeom>
          <a:noFill/>
        </p:spPr>
        <p:txBody>
          <a:bodyPr wrap="square">
            <a:spAutoFit/>
          </a:bodyPr>
          <a:lstStyle/>
          <a:p>
            <a:pPr algn="ctr"/>
            <a:r>
              <a:rPr lang="en-US" b="1" dirty="0">
                <a:solidFill>
                  <a:srgbClr val="007A37"/>
                </a:solidFill>
              </a:rPr>
              <a:t>Table 10-4: Timer 1 TH1 Register Values for Various Baud Rates</a:t>
            </a:r>
          </a:p>
        </p:txBody>
      </p:sp>
      <p:pic>
        <p:nvPicPr>
          <p:cNvPr id="3" name="Picture 2">
            <a:extLst>
              <a:ext uri="{FF2B5EF4-FFF2-40B4-BE49-F238E27FC236}">
                <a16:creationId xmlns:a16="http://schemas.microsoft.com/office/drawing/2014/main" id="{B66BD6FF-0AEE-4B22-AFCB-37DCE2D8C407}"/>
              </a:ext>
            </a:extLst>
          </p:cNvPr>
          <p:cNvPicPr>
            <a:picLocks noChangeAspect="1"/>
          </p:cNvPicPr>
          <p:nvPr/>
        </p:nvPicPr>
        <p:blipFill rotWithShape="1">
          <a:blip r:embed="rId2">
            <a:extLst>
              <a:ext uri="{28A0092B-C50C-407E-A947-70E740481C1C}">
                <a14:useLocalDpi xmlns:a14="http://schemas.microsoft.com/office/drawing/2010/main" val="0"/>
              </a:ext>
            </a:extLst>
          </a:blip>
          <a:srcRect l="20660" t="-570" r="31545" b="28791"/>
          <a:stretch/>
        </p:blipFill>
        <p:spPr>
          <a:xfrm>
            <a:off x="941710" y="899381"/>
            <a:ext cx="1523729" cy="3539572"/>
          </a:xfrm>
          <a:prstGeom prst="rect">
            <a:avLst/>
          </a:prstGeom>
        </p:spPr>
      </p:pic>
      <p:sp>
        <p:nvSpPr>
          <p:cNvPr id="13" name="TextBox 12">
            <a:extLst>
              <a:ext uri="{FF2B5EF4-FFF2-40B4-BE49-F238E27FC236}">
                <a16:creationId xmlns:a16="http://schemas.microsoft.com/office/drawing/2014/main" id="{6DD176CB-D2A9-47B9-A64B-A7B8AFFC513C}"/>
              </a:ext>
            </a:extLst>
          </p:cNvPr>
          <p:cNvSpPr txBox="1"/>
          <p:nvPr/>
        </p:nvSpPr>
        <p:spPr>
          <a:xfrm>
            <a:off x="580374" y="4542192"/>
            <a:ext cx="2452878" cy="923330"/>
          </a:xfrm>
          <a:prstGeom prst="rect">
            <a:avLst/>
          </a:prstGeom>
          <a:noFill/>
        </p:spPr>
        <p:txBody>
          <a:bodyPr wrap="square">
            <a:spAutoFit/>
          </a:bodyPr>
          <a:lstStyle/>
          <a:p>
            <a:pPr algn="ctr"/>
            <a:r>
              <a:rPr lang="en-US" b="1" i="1" dirty="0">
                <a:solidFill>
                  <a:srgbClr val="004620"/>
                </a:solidFill>
              </a:rPr>
              <a:t>Note: </a:t>
            </a:r>
            <a:r>
              <a:rPr lang="en-US" b="1" dirty="0">
                <a:solidFill>
                  <a:srgbClr val="004620"/>
                </a:solidFill>
              </a:rPr>
              <a:t>Some of the Baud rates supported by x86 PC BIOS.</a:t>
            </a:r>
            <a:endParaRPr lang="en-US" b="1" i="1" dirty="0">
              <a:solidFill>
                <a:srgbClr val="004620"/>
              </a:solidFill>
            </a:endParaRPr>
          </a:p>
        </p:txBody>
      </p:sp>
      <p:cxnSp>
        <p:nvCxnSpPr>
          <p:cNvPr id="8" name="Straight Connector 7">
            <a:extLst>
              <a:ext uri="{FF2B5EF4-FFF2-40B4-BE49-F238E27FC236}">
                <a16:creationId xmlns:a16="http://schemas.microsoft.com/office/drawing/2014/main" id="{31C62314-45CA-4D89-88F0-95810B90AEEA}"/>
              </a:ext>
            </a:extLst>
          </p:cNvPr>
          <p:cNvCxnSpPr>
            <a:cxnSpLocks/>
          </p:cNvCxnSpPr>
          <p:nvPr/>
        </p:nvCxnSpPr>
        <p:spPr>
          <a:xfrm>
            <a:off x="514350" y="4542192"/>
            <a:ext cx="2471738" cy="0"/>
          </a:xfrm>
          <a:prstGeom prst="line">
            <a:avLst/>
          </a:prstGeom>
          <a:ln w="28575">
            <a:solidFill>
              <a:srgbClr val="65FFAB"/>
            </a:solidFill>
            <a:prstDash val="dash"/>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89C83D0-9E71-4419-B06C-AF38092029C4}"/>
              </a:ext>
            </a:extLst>
          </p:cNvPr>
          <p:cNvPicPr>
            <a:picLocks noChangeAspect="1"/>
          </p:cNvPicPr>
          <p:nvPr/>
        </p:nvPicPr>
        <p:blipFill rotWithShape="1">
          <a:blip r:embed="rId3">
            <a:extLst>
              <a:ext uri="{28A0092B-C50C-407E-A947-70E740481C1C}">
                <a14:useLocalDpi xmlns:a14="http://schemas.microsoft.com/office/drawing/2010/main" val="0"/>
              </a:ext>
            </a:extLst>
          </a:blip>
          <a:srcRect r="8100" b="8198"/>
          <a:stretch/>
        </p:blipFill>
        <p:spPr>
          <a:xfrm>
            <a:off x="3464421" y="1790700"/>
            <a:ext cx="8128833" cy="2895600"/>
          </a:xfrm>
          <a:prstGeom prst="rect">
            <a:avLst/>
          </a:prstGeom>
        </p:spPr>
      </p:pic>
    </p:spTree>
    <p:extLst>
      <p:ext uri="{BB962C8B-B14F-4D97-AF65-F5344CB8AC3E}">
        <p14:creationId xmlns:p14="http://schemas.microsoft.com/office/powerpoint/2010/main" val="94039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4"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randombar(horizontal)">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5"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randombar(vertical)">
                                      <p:cBhvr>
                                        <p:cTn id="24" dur="500"/>
                                        <p:tgtEl>
                                          <p:spTgt spid="19"/>
                                        </p:tgtEl>
                                      </p:cBhvr>
                                    </p:animEffect>
                                  </p:childTnLst>
                                </p:cTn>
                              </p:par>
                              <p:par>
                                <p:cTn id="25" presetID="14" presetClass="entr" presetSubtype="5"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vertical)">
                                      <p:cBhvr>
                                        <p:cTn id="27" dur="500"/>
                                        <p:tgtEl>
                                          <p:spTgt spid="12"/>
                                        </p:tgtEl>
                                      </p:cBhvr>
                                    </p:animEffect>
                                  </p:childTnLst>
                                </p:cTn>
                              </p:par>
                              <p:par>
                                <p:cTn id="28" presetID="14" presetClass="entr" presetSubtype="5"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randombar(vertical)">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p:bldP spid="15"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10-1</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0578413-DFD9-4811-A4DE-225A586CAB43}"/>
              </a:ext>
            </a:extLst>
          </p:cNvPr>
          <p:cNvSpPr txBox="1"/>
          <p:nvPr/>
        </p:nvSpPr>
        <p:spPr>
          <a:xfrm>
            <a:off x="948811" y="1489584"/>
            <a:ext cx="10584427" cy="557204"/>
          </a:xfrm>
          <a:prstGeom prst="rect">
            <a:avLst/>
          </a:prstGeom>
          <a:noFill/>
        </p:spPr>
        <p:txBody>
          <a:bodyPr wrap="square">
            <a:spAutoFit/>
          </a:bodyPr>
          <a:lstStyle/>
          <a:p>
            <a:pPr>
              <a:lnSpc>
                <a:spcPts val="1800"/>
              </a:lnSpc>
            </a:pPr>
            <a:r>
              <a:rPr lang="en-US" b="1" dirty="0"/>
              <a:t>With XTAL = 11.0592 MHz, find the TH1 value needed to have the following baud rates.	  </a:t>
            </a:r>
          </a:p>
          <a:p>
            <a:pPr>
              <a:lnSpc>
                <a:spcPts val="1800"/>
              </a:lnSpc>
            </a:pPr>
            <a:r>
              <a:rPr lang="en-US" b="1" dirty="0"/>
              <a:t>(a) 9600 		(b) 2400		(c) 1200</a:t>
            </a:r>
          </a:p>
        </p:txBody>
      </p:sp>
      <p:sp>
        <p:nvSpPr>
          <p:cNvPr id="8" name="TextBox 7">
            <a:extLst>
              <a:ext uri="{FF2B5EF4-FFF2-40B4-BE49-F238E27FC236}">
                <a16:creationId xmlns:a16="http://schemas.microsoft.com/office/drawing/2014/main" id="{7FB0E6BF-D319-404B-8308-B7EC6638C5E4}"/>
              </a:ext>
            </a:extLst>
          </p:cNvPr>
          <p:cNvSpPr txBox="1"/>
          <p:nvPr/>
        </p:nvSpPr>
        <p:spPr>
          <a:xfrm>
            <a:off x="948810" y="2305109"/>
            <a:ext cx="10430389" cy="2723823"/>
          </a:xfrm>
          <a:prstGeom prst="rect">
            <a:avLst/>
          </a:prstGeom>
          <a:noFill/>
        </p:spPr>
        <p:txBody>
          <a:bodyPr wrap="square">
            <a:spAutoFit/>
          </a:bodyPr>
          <a:lstStyle/>
          <a:p>
            <a:r>
              <a:rPr lang="en-US" sz="1900" b="1" dirty="0">
                <a:solidFill>
                  <a:srgbClr val="004620"/>
                </a:solidFill>
                <a:cs typeface="Courier New" panose="02070309020205020404" pitchFamily="49" charset="0"/>
              </a:rPr>
              <a:t>With XTAL = 11.0592 MHz, we have: </a:t>
            </a:r>
          </a:p>
          <a:p>
            <a:r>
              <a:rPr lang="en-US" sz="1900" b="1" dirty="0">
                <a:solidFill>
                  <a:srgbClr val="004620"/>
                </a:solidFill>
                <a:cs typeface="Courier New" panose="02070309020205020404" pitchFamily="49" charset="0"/>
              </a:rPr>
              <a:t>The machine cycle frequency of the 8051 = 11.0592 MHz / 12 = 921.6 kHz, and</a:t>
            </a:r>
          </a:p>
          <a:p>
            <a:r>
              <a:rPr lang="en-US" sz="1900" b="1" dirty="0">
                <a:solidFill>
                  <a:srgbClr val="004620"/>
                </a:solidFill>
                <a:cs typeface="Courier New" panose="02070309020205020404" pitchFamily="49" charset="0"/>
              </a:rPr>
              <a:t>921.6 kHz / 32 = 28,800 Hz is the frequency provided by UART to Timer 1 to set baud rate.</a:t>
            </a:r>
          </a:p>
          <a:p>
            <a:endParaRPr lang="en-US" sz="1900" b="1" dirty="0">
              <a:solidFill>
                <a:srgbClr val="004620"/>
              </a:solidFill>
              <a:cs typeface="Courier New" panose="02070309020205020404" pitchFamily="49" charset="0"/>
            </a:endParaRPr>
          </a:p>
          <a:p>
            <a:r>
              <a:rPr lang="en-US" sz="1900" b="1" dirty="0">
                <a:solidFill>
                  <a:srgbClr val="004620"/>
                </a:solidFill>
                <a:cs typeface="Courier New" panose="02070309020205020404" pitchFamily="49" charset="0"/>
              </a:rPr>
              <a:t>(a) 28,800 / 3 = 9600		where -3 = FD (hex) is loaded into TH1</a:t>
            </a:r>
          </a:p>
          <a:p>
            <a:r>
              <a:rPr lang="en-US" sz="1900" b="1" dirty="0">
                <a:solidFill>
                  <a:srgbClr val="004620"/>
                </a:solidFill>
                <a:cs typeface="Courier New" panose="02070309020205020404" pitchFamily="49" charset="0"/>
              </a:rPr>
              <a:t>(b) 28,800 / 12 = 2400	where -12 = F4 (hex) is loaded into TH1</a:t>
            </a:r>
          </a:p>
          <a:p>
            <a:r>
              <a:rPr lang="en-US" sz="1900" b="1" dirty="0">
                <a:solidFill>
                  <a:srgbClr val="004620"/>
                </a:solidFill>
                <a:cs typeface="Courier New" panose="02070309020205020404" pitchFamily="49" charset="0"/>
              </a:rPr>
              <a:t>(c) 28,800 / 24 = 1200	where -24 = E8 (hex) is loaded into TH1</a:t>
            </a:r>
          </a:p>
          <a:p>
            <a:r>
              <a:rPr lang="en-US" sz="1900" b="1" dirty="0">
                <a:solidFill>
                  <a:srgbClr val="004620"/>
                </a:solidFill>
                <a:cs typeface="Courier New" panose="02070309020205020404" pitchFamily="49" charset="0"/>
              </a:rPr>
              <a:t>Notice that 1/12th of the crystal frequency divided by 32 is the default value upon activation of the 8051 RESET pin. We can change this default setting. This is explained at the end of this chapter.</a:t>
            </a:r>
          </a:p>
        </p:txBody>
      </p:sp>
      <p:sp>
        <p:nvSpPr>
          <p:cNvPr id="11" name="TextBox 10">
            <a:extLst>
              <a:ext uri="{FF2B5EF4-FFF2-40B4-BE49-F238E27FC236}">
                <a16:creationId xmlns:a16="http://schemas.microsoft.com/office/drawing/2014/main" id="{DB5B1A5B-D4FA-45E0-86CE-21FBEC8837EA}"/>
              </a:ext>
            </a:extLst>
          </p:cNvPr>
          <p:cNvSpPr txBox="1"/>
          <p:nvPr/>
        </p:nvSpPr>
        <p:spPr>
          <a:xfrm>
            <a:off x="0" y="2046788"/>
            <a:ext cx="12192000" cy="365934"/>
          </a:xfrm>
          <a:prstGeom prst="rect">
            <a:avLst/>
          </a:prstGeom>
          <a:noFill/>
        </p:spPr>
        <p:txBody>
          <a:bodyPr wrap="square">
            <a:spAutoFit/>
          </a:bodyPr>
          <a:lstStyle/>
          <a:p>
            <a:pPr algn="ctr">
              <a:lnSpc>
                <a:spcPts val="2000"/>
              </a:lnSpc>
            </a:pPr>
            <a:r>
              <a:rPr lang="en-US" sz="2400" b="1" dirty="0">
                <a:solidFill>
                  <a:srgbClr val="004620"/>
                </a:solidFill>
              </a:rPr>
              <a:t>Solution:</a:t>
            </a:r>
          </a:p>
        </p:txBody>
      </p:sp>
      <p:pic>
        <p:nvPicPr>
          <p:cNvPr id="3" name="Picture 2">
            <a:extLst>
              <a:ext uri="{FF2B5EF4-FFF2-40B4-BE49-F238E27FC236}">
                <a16:creationId xmlns:a16="http://schemas.microsoft.com/office/drawing/2014/main" id="{189F03EE-2E89-4FDC-9675-9923883AF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9561" y="5028932"/>
            <a:ext cx="7292878" cy="1540396"/>
          </a:xfrm>
          <a:prstGeom prst="rect">
            <a:avLst/>
          </a:prstGeom>
        </p:spPr>
      </p:pic>
    </p:spTree>
    <p:extLst>
      <p:ext uri="{BB962C8B-B14F-4D97-AF65-F5344CB8AC3E}">
        <p14:creationId xmlns:p14="http://schemas.microsoft.com/office/powerpoint/2010/main" val="410733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par>
                                <p:cTn id="25" presetID="16" presetClass="entr" presetSubtype="21"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arn(inVertic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8"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7BD976F-6729-44E0-A959-FD99CA796B2B}"/>
              </a:ext>
            </a:extLst>
          </p:cNvPr>
          <p:cNvSpPr/>
          <p:nvPr/>
        </p:nvSpPr>
        <p:spPr>
          <a:xfrm>
            <a:off x="1470158" y="1687091"/>
            <a:ext cx="9154303" cy="4617845"/>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Figure 10-9. SCON Serial Port Control Register (Bit-Addressable)</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BC23BA68-0DD9-4333-84BF-F9F745A2B5CA}"/>
              </a:ext>
            </a:extLst>
          </p:cNvPr>
          <p:cNvPicPr>
            <a:picLocks noChangeAspect="1"/>
          </p:cNvPicPr>
          <p:nvPr/>
        </p:nvPicPr>
        <p:blipFill rotWithShape="1">
          <a:blip r:embed="rId2">
            <a:extLst>
              <a:ext uri="{28A0092B-C50C-407E-A947-70E740481C1C}">
                <a14:useLocalDpi xmlns:a14="http://schemas.microsoft.com/office/drawing/2010/main" val="0"/>
              </a:ext>
            </a:extLst>
          </a:blip>
          <a:srcRect l="3936" r="1806" b="80585"/>
          <a:stretch/>
        </p:blipFill>
        <p:spPr>
          <a:xfrm>
            <a:off x="1854248" y="1897146"/>
            <a:ext cx="8383990" cy="875293"/>
          </a:xfrm>
          <a:prstGeom prst="rect">
            <a:avLst/>
          </a:prstGeom>
        </p:spPr>
      </p:pic>
      <p:sp>
        <p:nvSpPr>
          <p:cNvPr id="17" name="TextBox 16">
            <a:extLst>
              <a:ext uri="{FF2B5EF4-FFF2-40B4-BE49-F238E27FC236}">
                <a16:creationId xmlns:a16="http://schemas.microsoft.com/office/drawing/2014/main" id="{CFCAE2AA-30BF-4F81-8050-3A936AB8F321}"/>
              </a:ext>
            </a:extLst>
          </p:cNvPr>
          <p:cNvSpPr txBox="1"/>
          <p:nvPr/>
        </p:nvSpPr>
        <p:spPr>
          <a:xfrm>
            <a:off x="1718981" y="2772439"/>
            <a:ext cx="8654525" cy="3416320"/>
          </a:xfrm>
          <a:prstGeom prst="rect">
            <a:avLst/>
          </a:prstGeom>
          <a:noFill/>
        </p:spPr>
        <p:txBody>
          <a:bodyPr wrap="square">
            <a:spAutoFit/>
          </a:bodyPr>
          <a:lstStyle/>
          <a:p>
            <a:r>
              <a:rPr lang="en-US" b="1" dirty="0">
                <a:solidFill>
                  <a:srgbClr val="007A37"/>
                </a:solidFill>
              </a:rPr>
              <a:t>SM0	SCON.7	Serial port mode specifier</a:t>
            </a:r>
          </a:p>
          <a:p>
            <a:r>
              <a:rPr lang="en-US" b="1" dirty="0">
                <a:solidFill>
                  <a:srgbClr val="007A37"/>
                </a:solidFill>
              </a:rPr>
              <a:t>SM1	SCON.6	Serial port mode specifier</a:t>
            </a:r>
          </a:p>
          <a:p>
            <a:r>
              <a:rPr lang="en-US" b="1" dirty="0">
                <a:solidFill>
                  <a:srgbClr val="007A37"/>
                </a:solidFill>
              </a:rPr>
              <a:t>SM2	SCON.5	Used for multiprocessor communication. (Make it 0.)</a:t>
            </a:r>
          </a:p>
          <a:p>
            <a:r>
              <a:rPr lang="en-US" b="1" dirty="0">
                <a:solidFill>
                  <a:srgbClr val="007A37"/>
                </a:solidFill>
              </a:rPr>
              <a:t>REN	SCON.4	Set/cleared by software to enable/disable reception.</a:t>
            </a:r>
          </a:p>
          <a:p>
            <a:r>
              <a:rPr lang="en-US" b="1" dirty="0">
                <a:solidFill>
                  <a:srgbClr val="007A37"/>
                </a:solidFill>
              </a:rPr>
              <a:t>TB8	SCON.3	Not widely used.</a:t>
            </a:r>
          </a:p>
          <a:p>
            <a:r>
              <a:rPr lang="en-US" b="1" dirty="0">
                <a:solidFill>
                  <a:srgbClr val="007A37"/>
                </a:solidFill>
              </a:rPr>
              <a:t>RB8	SCON.2	Not widely used.</a:t>
            </a:r>
          </a:p>
          <a:p>
            <a:r>
              <a:rPr lang="en-US" b="1" dirty="0">
                <a:solidFill>
                  <a:srgbClr val="007A37"/>
                </a:solidFill>
              </a:rPr>
              <a:t>TI	SCON.1	Transmit interrupt flag. Set by hardware at the beginning of </a:t>
            </a:r>
          </a:p>
          <a:p>
            <a:r>
              <a:rPr lang="en-US" b="1" dirty="0">
                <a:solidFill>
                  <a:srgbClr val="007A37"/>
                </a:solidFill>
              </a:rPr>
              <a:t>			the stop bit in mode 1. Must be cleared by software.</a:t>
            </a:r>
          </a:p>
          <a:p>
            <a:r>
              <a:rPr lang="en-US" b="1" dirty="0">
                <a:solidFill>
                  <a:srgbClr val="007A37"/>
                </a:solidFill>
              </a:rPr>
              <a:t>RI	SCON.0	Receive interrupt flag. Set by hardware halfway through the</a:t>
            </a:r>
          </a:p>
          <a:p>
            <a:r>
              <a:rPr lang="en-US" b="1" dirty="0">
                <a:solidFill>
                  <a:srgbClr val="007A37"/>
                </a:solidFill>
              </a:rPr>
              <a:t>			stop bit time in mode 1. Must be cleared by software.</a:t>
            </a:r>
          </a:p>
          <a:p>
            <a:endParaRPr lang="en-US" b="1" dirty="0">
              <a:solidFill>
                <a:srgbClr val="007A37"/>
              </a:solidFill>
            </a:endParaRPr>
          </a:p>
          <a:p>
            <a:r>
              <a:rPr lang="en-US" b="1" dirty="0">
                <a:solidFill>
                  <a:srgbClr val="007A37"/>
                </a:solidFill>
              </a:rPr>
              <a:t>Note: 	Make SM2, TB8, and RB8 = 0.	</a:t>
            </a:r>
          </a:p>
        </p:txBody>
      </p:sp>
    </p:spTree>
    <p:extLst>
      <p:ext uri="{BB962C8B-B14F-4D97-AF65-F5344CB8AC3E}">
        <p14:creationId xmlns:p14="http://schemas.microsoft.com/office/powerpoint/2010/main" val="107572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randombar(horizontal)">
                                      <p:cBhvr>
                                        <p:cTn id="17" dur="500"/>
                                        <p:tgtEl>
                                          <p:spTgt spid="17"/>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randombar(horizontal)">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0"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10-2</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0578413-DFD9-4811-A4DE-225A586CAB43}"/>
              </a:ext>
            </a:extLst>
          </p:cNvPr>
          <p:cNvSpPr txBox="1"/>
          <p:nvPr/>
        </p:nvSpPr>
        <p:spPr>
          <a:xfrm>
            <a:off x="948811" y="1564850"/>
            <a:ext cx="10584427" cy="830997"/>
          </a:xfrm>
          <a:prstGeom prst="rect">
            <a:avLst/>
          </a:prstGeom>
          <a:noFill/>
        </p:spPr>
        <p:txBody>
          <a:bodyPr wrap="square">
            <a:spAutoFit/>
          </a:bodyPr>
          <a:lstStyle/>
          <a:p>
            <a:r>
              <a:rPr lang="en-US" sz="2400" b="1" dirty="0"/>
              <a:t>Write a program for the 8051 to transfer letter “A” serially at 4800 baud, continuously.</a:t>
            </a:r>
          </a:p>
        </p:txBody>
      </p:sp>
      <p:sp>
        <p:nvSpPr>
          <p:cNvPr id="8" name="TextBox 7">
            <a:extLst>
              <a:ext uri="{FF2B5EF4-FFF2-40B4-BE49-F238E27FC236}">
                <a16:creationId xmlns:a16="http://schemas.microsoft.com/office/drawing/2014/main" id="{7FB0E6BF-D319-404B-8308-B7EC6638C5E4}"/>
              </a:ext>
            </a:extLst>
          </p:cNvPr>
          <p:cNvSpPr txBox="1"/>
          <p:nvPr/>
        </p:nvSpPr>
        <p:spPr>
          <a:xfrm>
            <a:off x="948812" y="2772064"/>
            <a:ext cx="10430389" cy="2554545"/>
          </a:xfrm>
          <a:prstGeom prst="rect">
            <a:avLst/>
          </a:prstGeom>
          <a:noFill/>
        </p:spPr>
        <p:txBody>
          <a:bodyPr wrap="square">
            <a:spAutoFit/>
          </a:bodyPr>
          <a:lstStyle/>
          <a:p>
            <a:r>
              <a:rPr lang="en-US" sz="2000" b="1" dirty="0">
                <a:solidFill>
                  <a:srgbClr val="004620"/>
                </a:solidFill>
                <a:latin typeface="Courier New" panose="02070309020205020404" pitchFamily="49" charset="0"/>
                <a:cs typeface="Courier New" panose="02070309020205020404" pitchFamily="49" charset="0"/>
              </a:rPr>
              <a:t>		MOV	TMOD,#20H	;Timer 1, mode 2(auto-reload)</a:t>
            </a:r>
          </a:p>
          <a:p>
            <a:r>
              <a:rPr lang="en-US" sz="2000" b="1" dirty="0">
                <a:solidFill>
                  <a:srgbClr val="004620"/>
                </a:solidFill>
                <a:latin typeface="Courier New" panose="02070309020205020404" pitchFamily="49" charset="0"/>
                <a:cs typeface="Courier New" panose="02070309020205020404" pitchFamily="49" charset="0"/>
              </a:rPr>
              <a:t>		MOV	TH1,#-6	;4800 baud rate</a:t>
            </a:r>
          </a:p>
          <a:p>
            <a:r>
              <a:rPr lang="en-US" sz="2000" b="1" dirty="0">
                <a:solidFill>
                  <a:srgbClr val="004620"/>
                </a:solidFill>
                <a:latin typeface="Courier New" panose="02070309020205020404" pitchFamily="49" charset="0"/>
                <a:cs typeface="Courier New" panose="02070309020205020404" pitchFamily="49" charset="0"/>
              </a:rPr>
              <a:t>		MOV	SCON,#50H	;8-bit, 1 stop, REN enabled</a:t>
            </a:r>
          </a:p>
          <a:p>
            <a:r>
              <a:rPr lang="en-US" sz="2000" b="1" dirty="0">
                <a:solidFill>
                  <a:srgbClr val="004620"/>
                </a:solidFill>
                <a:latin typeface="Courier New" panose="02070309020205020404" pitchFamily="49" charset="0"/>
                <a:cs typeface="Courier New" panose="02070309020205020404" pitchFamily="49" charset="0"/>
              </a:rPr>
              <a:t>		SETB	TR1		;start Timer 1</a:t>
            </a:r>
          </a:p>
          <a:p>
            <a:r>
              <a:rPr lang="en-US" sz="2000" b="1" dirty="0">
                <a:solidFill>
                  <a:srgbClr val="004620"/>
                </a:solidFill>
                <a:latin typeface="Courier New" panose="02070309020205020404" pitchFamily="49" charset="0"/>
                <a:cs typeface="Courier New" panose="02070309020205020404" pitchFamily="49" charset="0"/>
              </a:rPr>
              <a:t>AGAIN:	MOV	SBUF,#"A"	;letter "A" to be transferred</a:t>
            </a:r>
          </a:p>
          <a:p>
            <a:r>
              <a:rPr lang="en-US" sz="2000" b="1" dirty="0">
                <a:solidFill>
                  <a:srgbClr val="004620"/>
                </a:solidFill>
                <a:latin typeface="Courier New" panose="02070309020205020404" pitchFamily="49" charset="0"/>
                <a:cs typeface="Courier New" panose="02070309020205020404" pitchFamily="49" charset="0"/>
              </a:rPr>
              <a:t>HERE:		JNB	TI,HERE	;wait for the last bit</a:t>
            </a:r>
          </a:p>
          <a:p>
            <a:r>
              <a:rPr lang="en-US" sz="2000" b="1" dirty="0">
                <a:solidFill>
                  <a:srgbClr val="004620"/>
                </a:solidFill>
                <a:latin typeface="Courier New" panose="02070309020205020404" pitchFamily="49" charset="0"/>
                <a:cs typeface="Courier New" panose="02070309020205020404" pitchFamily="49" charset="0"/>
              </a:rPr>
              <a:t>		CLR	TI		;clear TI for next char</a:t>
            </a:r>
          </a:p>
          <a:p>
            <a:r>
              <a:rPr lang="en-US" sz="2000" b="1" dirty="0">
                <a:solidFill>
                  <a:srgbClr val="004620"/>
                </a:solidFill>
                <a:latin typeface="Courier New" panose="02070309020205020404" pitchFamily="49" charset="0"/>
                <a:cs typeface="Courier New" panose="02070309020205020404" pitchFamily="49" charset="0"/>
              </a:rPr>
              <a:t>		SJMP	AGAIN		;keep sending A</a:t>
            </a:r>
          </a:p>
        </p:txBody>
      </p:sp>
      <p:sp>
        <p:nvSpPr>
          <p:cNvPr id="11" name="TextBox 10">
            <a:extLst>
              <a:ext uri="{FF2B5EF4-FFF2-40B4-BE49-F238E27FC236}">
                <a16:creationId xmlns:a16="http://schemas.microsoft.com/office/drawing/2014/main" id="{DB5B1A5B-D4FA-45E0-86CE-21FBEC8837EA}"/>
              </a:ext>
            </a:extLst>
          </p:cNvPr>
          <p:cNvSpPr txBox="1"/>
          <p:nvPr/>
        </p:nvSpPr>
        <p:spPr>
          <a:xfrm>
            <a:off x="0" y="2406130"/>
            <a:ext cx="12192000" cy="365934"/>
          </a:xfrm>
          <a:prstGeom prst="rect">
            <a:avLst/>
          </a:prstGeom>
          <a:noFill/>
        </p:spPr>
        <p:txBody>
          <a:bodyPr wrap="square">
            <a:spAutoFit/>
          </a:bodyPr>
          <a:lstStyle/>
          <a:p>
            <a:pPr algn="ctr">
              <a:lnSpc>
                <a:spcPts val="2000"/>
              </a:lnSpc>
            </a:pPr>
            <a:r>
              <a:rPr lang="en-US" sz="2400" b="1" dirty="0">
                <a:solidFill>
                  <a:srgbClr val="004620"/>
                </a:solidFill>
              </a:rPr>
              <a:t>Solution:</a:t>
            </a:r>
          </a:p>
        </p:txBody>
      </p:sp>
    </p:spTree>
    <p:extLst>
      <p:ext uri="{BB962C8B-B14F-4D97-AF65-F5344CB8AC3E}">
        <p14:creationId xmlns:p14="http://schemas.microsoft.com/office/powerpoint/2010/main" val="244719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8"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10-3</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0578413-DFD9-4811-A4DE-225A586CAB43}"/>
              </a:ext>
            </a:extLst>
          </p:cNvPr>
          <p:cNvSpPr txBox="1"/>
          <p:nvPr/>
        </p:nvSpPr>
        <p:spPr>
          <a:xfrm>
            <a:off x="948811" y="1477766"/>
            <a:ext cx="10584427" cy="830997"/>
          </a:xfrm>
          <a:prstGeom prst="rect">
            <a:avLst/>
          </a:prstGeom>
          <a:noFill/>
        </p:spPr>
        <p:txBody>
          <a:bodyPr wrap="square">
            <a:spAutoFit/>
          </a:bodyPr>
          <a:lstStyle/>
          <a:p>
            <a:r>
              <a:rPr lang="en-US" sz="2400" b="1" dirty="0"/>
              <a:t>Write a program to transfer the message “YES” serially at 9600 baud, 8-bit data, 1 stop bit. Do this continuously.</a:t>
            </a:r>
          </a:p>
        </p:txBody>
      </p:sp>
      <p:sp>
        <p:nvSpPr>
          <p:cNvPr id="8" name="TextBox 7">
            <a:extLst>
              <a:ext uri="{FF2B5EF4-FFF2-40B4-BE49-F238E27FC236}">
                <a16:creationId xmlns:a16="http://schemas.microsoft.com/office/drawing/2014/main" id="{7FB0E6BF-D319-404B-8308-B7EC6638C5E4}"/>
              </a:ext>
            </a:extLst>
          </p:cNvPr>
          <p:cNvSpPr txBox="1"/>
          <p:nvPr/>
        </p:nvSpPr>
        <p:spPr>
          <a:xfrm>
            <a:off x="948812" y="2568868"/>
            <a:ext cx="10430389" cy="4278094"/>
          </a:xfrm>
          <a:prstGeom prst="rect">
            <a:avLst/>
          </a:prstGeom>
          <a:noFill/>
        </p:spPr>
        <p:txBody>
          <a:bodyPr wrap="square">
            <a:spAutoFit/>
          </a:bodyPr>
          <a:lstStyle/>
          <a:p>
            <a:r>
              <a:rPr lang="en-US" sz="1700" b="1" dirty="0">
                <a:solidFill>
                  <a:srgbClr val="004620"/>
                </a:solidFill>
                <a:latin typeface="Courier New" panose="02070309020205020404" pitchFamily="49" charset="0"/>
                <a:cs typeface="Courier New" panose="02070309020205020404" pitchFamily="49" charset="0"/>
              </a:rPr>
              <a:t>		MOV	 TMOD,#20H	;Timer 1, mode 2</a:t>
            </a:r>
          </a:p>
          <a:p>
            <a:r>
              <a:rPr lang="en-US" sz="1700" b="1" dirty="0">
                <a:solidFill>
                  <a:srgbClr val="004620"/>
                </a:solidFill>
                <a:latin typeface="Courier New" panose="02070309020205020404" pitchFamily="49" charset="0"/>
                <a:cs typeface="Courier New" panose="02070309020205020404" pitchFamily="49" charset="0"/>
              </a:rPr>
              <a:t>		MOV	 TH1,#-3	;9600 baud</a:t>
            </a:r>
          </a:p>
          <a:p>
            <a:r>
              <a:rPr lang="en-US" sz="1700" b="1" dirty="0">
                <a:solidFill>
                  <a:srgbClr val="004620"/>
                </a:solidFill>
                <a:latin typeface="Courier New" panose="02070309020205020404" pitchFamily="49" charset="0"/>
                <a:cs typeface="Courier New" panose="02070309020205020404" pitchFamily="49" charset="0"/>
              </a:rPr>
              <a:t>		MOV	 SCON,#50H	;8-bit, 1 stop bit, REN enabled</a:t>
            </a:r>
          </a:p>
          <a:p>
            <a:r>
              <a:rPr lang="en-US" sz="1700" b="1" dirty="0">
                <a:solidFill>
                  <a:srgbClr val="004620"/>
                </a:solidFill>
                <a:latin typeface="Courier New" panose="02070309020205020404" pitchFamily="49" charset="0"/>
                <a:cs typeface="Courier New" panose="02070309020205020404" pitchFamily="49" charset="0"/>
              </a:rPr>
              <a:t>		SETB	 TR1		;start Timer 1</a:t>
            </a:r>
          </a:p>
          <a:p>
            <a:r>
              <a:rPr lang="en-US" sz="1700" b="1" dirty="0">
                <a:solidFill>
                  <a:srgbClr val="004620"/>
                </a:solidFill>
                <a:latin typeface="Courier New" panose="02070309020205020404" pitchFamily="49" charset="0"/>
                <a:cs typeface="Courier New" panose="02070309020205020404" pitchFamily="49" charset="0"/>
              </a:rPr>
              <a:t>AGAIN:		MOV	 A,#"Y"		;transfer "Y"</a:t>
            </a:r>
          </a:p>
          <a:p>
            <a:r>
              <a:rPr lang="en-US" sz="1700" b="1" dirty="0">
                <a:solidFill>
                  <a:srgbClr val="004620"/>
                </a:solidFill>
                <a:latin typeface="Courier New" panose="02070309020205020404" pitchFamily="49" charset="0"/>
                <a:cs typeface="Courier New" panose="02070309020205020404" pitchFamily="49" charset="0"/>
              </a:rPr>
              <a:t>		ACALL 	 TRANS	</a:t>
            </a:r>
          </a:p>
          <a:p>
            <a:r>
              <a:rPr lang="en-US" sz="1700" b="1" dirty="0">
                <a:solidFill>
                  <a:srgbClr val="004620"/>
                </a:solidFill>
                <a:latin typeface="Courier New" panose="02070309020205020404" pitchFamily="49" charset="0"/>
                <a:cs typeface="Courier New" panose="02070309020205020404" pitchFamily="49" charset="0"/>
              </a:rPr>
              <a:t>		MOV	 A,#"E"		;transfer "E"</a:t>
            </a:r>
          </a:p>
          <a:p>
            <a:r>
              <a:rPr lang="en-US" sz="1700" b="1" dirty="0">
                <a:solidFill>
                  <a:srgbClr val="004620"/>
                </a:solidFill>
                <a:latin typeface="Courier New" panose="02070309020205020404" pitchFamily="49" charset="0"/>
                <a:cs typeface="Courier New" panose="02070309020205020404" pitchFamily="49" charset="0"/>
              </a:rPr>
              <a:t>		ACALL 	 TRANS	</a:t>
            </a:r>
          </a:p>
          <a:p>
            <a:r>
              <a:rPr lang="en-US" sz="1700" b="1" dirty="0">
                <a:solidFill>
                  <a:srgbClr val="004620"/>
                </a:solidFill>
                <a:latin typeface="Courier New" panose="02070309020205020404" pitchFamily="49" charset="0"/>
                <a:cs typeface="Courier New" panose="02070309020205020404" pitchFamily="49" charset="0"/>
              </a:rPr>
              <a:t>		MOV	 A,#"S"		;transfer "S"</a:t>
            </a:r>
          </a:p>
          <a:p>
            <a:r>
              <a:rPr lang="en-US" sz="1700" b="1" dirty="0">
                <a:solidFill>
                  <a:srgbClr val="004620"/>
                </a:solidFill>
                <a:latin typeface="Courier New" panose="02070309020205020404" pitchFamily="49" charset="0"/>
                <a:cs typeface="Courier New" panose="02070309020205020404" pitchFamily="49" charset="0"/>
              </a:rPr>
              <a:t>		ACALL 	 TRANS	</a:t>
            </a:r>
          </a:p>
          <a:p>
            <a:r>
              <a:rPr lang="en-US" sz="1700" b="1" dirty="0">
                <a:solidFill>
                  <a:srgbClr val="004620"/>
                </a:solidFill>
                <a:latin typeface="Courier New" panose="02070309020205020404" pitchFamily="49" charset="0"/>
                <a:cs typeface="Courier New" panose="02070309020205020404" pitchFamily="49" charset="0"/>
              </a:rPr>
              <a:t>		SJMP	 AGAIN		;keep doing it</a:t>
            </a:r>
          </a:p>
          <a:p>
            <a:r>
              <a:rPr lang="en-US" sz="1700" b="1" dirty="0">
                <a:solidFill>
                  <a:srgbClr val="004620"/>
                </a:solidFill>
                <a:latin typeface="Courier New" panose="02070309020205020404" pitchFamily="49" charset="0"/>
                <a:cs typeface="Courier New" panose="02070309020205020404" pitchFamily="49" charset="0"/>
              </a:rPr>
              <a:t>;-----serial data transfer subroutine</a:t>
            </a:r>
          </a:p>
          <a:p>
            <a:r>
              <a:rPr lang="en-US" sz="1700" b="1" dirty="0">
                <a:solidFill>
                  <a:srgbClr val="004620"/>
                </a:solidFill>
                <a:latin typeface="Courier New" panose="02070309020205020404" pitchFamily="49" charset="0"/>
                <a:cs typeface="Courier New" panose="02070309020205020404" pitchFamily="49" charset="0"/>
              </a:rPr>
              <a:t>TRANS:		MOV	 SBUF,A	;load SBUF</a:t>
            </a:r>
          </a:p>
          <a:p>
            <a:r>
              <a:rPr lang="en-US" sz="1700" b="1" dirty="0">
                <a:solidFill>
                  <a:srgbClr val="004620"/>
                </a:solidFill>
                <a:latin typeface="Courier New" panose="02070309020205020404" pitchFamily="49" charset="0"/>
                <a:cs typeface="Courier New" panose="02070309020205020404" pitchFamily="49" charset="0"/>
              </a:rPr>
              <a:t>HERE:		JNB	 TI,HERE	;wait for last bit to transfer</a:t>
            </a:r>
          </a:p>
          <a:p>
            <a:r>
              <a:rPr lang="en-US" sz="1700" b="1" dirty="0">
                <a:solidFill>
                  <a:srgbClr val="004620"/>
                </a:solidFill>
                <a:latin typeface="Courier New" panose="02070309020205020404" pitchFamily="49" charset="0"/>
                <a:cs typeface="Courier New" panose="02070309020205020404" pitchFamily="49" charset="0"/>
              </a:rPr>
              <a:t>		CLR	 TI		;get ready for next byte</a:t>
            </a:r>
          </a:p>
          <a:p>
            <a:r>
              <a:rPr lang="en-US" sz="1700" b="1" dirty="0">
                <a:solidFill>
                  <a:srgbClr val="004620"/>
                </a:solidFill>
                <a:latin typeface="Courier New" panose="02070309020205020404" pitchFamily="49" charset="0"/>
                <a:cs typeface="Courier New" panose="02070309020205020404" pitchFamily="49" charset="0"/>
              </a:rPr>
              <a:t>		RET</a:t>
            </a:r>
          </a:p>
        </p:txBody>
      </p:sp>
      <p:sp>
        <p:nvSpPr>
          <p:cNvPr id="11" name="TextBox 10">
            <a:extLst>
              <a:ext uri="{FF2B5EF4-FFF2-40B4-BE49-F238E27FC236}">
                <a16:creationId xmlns:a16="http://schemas.microsoft.com/office/drawing/2014/main" id="{DB5B1A5B-D4FA-45E0-86CE-21FBEC8837EA}"/>
              </a:ext>
            </a:extLst>
          </p:cNvPr>
          <p:cNvSpPr txBox="1"/>
          <p:nvPr/>
        </p:nvSpPr>
        <p:spPr>
          <a:xfrm>
            <a:off x="0" y="2231962"/>
            <a:ext cx="12192000" cy="365934"/>
          </a:xfrm>
          <a:prstGeom prst="rect">
            <a:avLst/>
          </a:prstGeom>
          <a:noFill/>
        </p:spPr>
        <p:txBody>
          <a:bodyPr wrap="square">
            <a:spAutoFit/>
          </a:bodyPr>
          <a:lstStyle/>
          <a:p>
            <a:pPr algn="ctr">
              <a:lnSpc>
                <a:spcPts val="2000"/>
              </a:lnSpc>
            </a:pPr>
            <a:r>
              <a:rPr lang="en-US" sz="2400" b="1" dirty="0">
                <a:solidFill>
                  <a:srgbClr val="004620"/>
                </a:solidFill>
              </a:rPr>
              <a:t>Solution:</a:t>
            </a:r>
          </a:p>
        </p:txBody>
      </p:sp>
    </p:spTree>
    <p:extLst>
      <p:ext uri="{BB962C8B-B14F-4D97-AF65-F5344CB8AC3E}">
        <p14:creationId xmlns:p14="http://schemas.microsoft.com/office/powerpoint/2010/main" val="367526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42"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outHorizont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8"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FEFEDF-5770-40AF-B49C-5BA88A191546}"/>
              </a:ext>
            </a:extLst>
          </p:cNvPr>
          <p:cNvSpPr txBox="1"/>
          <p:nvPr/>
        </p:nvSpPr>
        <p:spPr>
          <a:xfrm>
            <a:off x="0" y="1325799"/>
            <a:ext cx="12192000" cy="2862322"/>
          </a:xfrm>
          <a:prstGeom prst="rect">
            <a:avLst/>
          </a:prstGeom>
          <a:noFill/>
        </p:spPr>
        <p:txBody>
          <a:bodyPr wrap="square" rtlCol="0">
            <a:spAutoFit/>
          </a:bodyPr>
          <a:lstStyle/>
          <a:p>
            <a:pPr algn="ctr"/>
            <a:r>
              <a:rPr lang="en-US" sz="6000" b="1" dirty="0"/>
              <a:t>8051 SERIAL PORT</a:t>
            </a:r>
          </a:p>
          <a:p>
            <a:pPr algn="ctr"/>
            <a:r>
              <a:rPr lang="en-US" sz="6000" b="1" dirty="0"/>
              <a:t>PROGRAMMING </a:t>
            </a:r>
          </a:p>
          <a:p>
            <a:pPr algn="ctr"/>
            <a:r>
              <a:rPr lang="en-US" sz="6000" b="1" dirty="0"/>
              <a:t>IN ASSEMBLY AND C</a:t>
            </a:r>
          </a:p>
        </p:txBody>
      </p:sp>
      <p:sp>
        <p:nvSpPr>
          <p:cNvPr id="5" name="TextBox 4">
            <a:extLst>
              <a:ext uri="{FF2B5EF4-FFF2-40B4-BE49-F238E27FC236}">
                <a16:creationId xmlns:a16="http://schemas.microsoft.com/office/drawing/2014/main" id="{3C3433A4-5538-42A5-8C39-9A740F184335}"/>
              </a:ext>
            </a:extLst>
          </p:cNvPr>
          <p:cNvSpPr txBox="1"/>
          <p:nvPr/>
        </p:nvSpPr>
        <p:spPr>
          <a:xfrm>
            <a:off x="0" y="4734232"/>
            <a:ext cx="12192000" cy="830997"/>
          </a:xfrm>
          <a:prstGeom prst="rect">
            <a:avLst/>
          </a:prstGeom>
          <a:noFill/>
        </p:spPr>
        <p:txBody>
          <a:bodyPr wrap="square" rtlCol="0">
            <a:spAutoFit/>
          </a:bodyPr>
          <a:lstStyle/>
          <a:p>
            <a:pPr algn="ctr"/>
            <a:r>
              <a:rPr lang="en-US" sz="4800" b="1" dirty="0">
                <a:solidFill>
                  <a:srgbClr val="007A37"/>
                </a:solidFill>
              </a:rPr>
              <a:t>Chapter 10</a:t>
            </a:r>
          </a:p>
        </p:txBody>
      </p:sp>
      <p:sp>
        <p:nvSpPr>
          <p:cNvPr id="6" name="Rectangle 5">
            <a:extLst>
              <a:ext uri="{FF2B5EF4-FFF2-40B4-BE49-F238E27FC236}">
                <a16:creationId xmlns:a16="http://schemas.microsoft.com/office/drawing/2014/main" id="{400D4B26-D679-4FB4-B936-3F88F1915D32}"/>
              </a:ext>
            </a:extLst>
          </p:cNvPr>
          <p:cNvSpPr/>
          <p:nvPr/>
        </p:nvSpPr>
        <p:spPr>
          <a:xfrm>
            <a:off x="0" y="6032090"/>
            <a:ext cx="12192000" cy="82591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258540-EF72-4F66-AD3B-7B8F75230762}"/>
              </a:ext>
            </a:extLst>
          </p:cNvPr>
          <p:cNvSpPr/>
          <p:nvPr/>
        </p:nvSpPr>
        <p:spPr>
          <a:xfrm>
            <a:off x="0" y="6194322"/>
            <a:ext cx="12192000" cy="6618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120A785-9DB9-4E6F-9E3C-A13BDB0AA8F6}"/>
              </a:ext>
            </a:extLst>
          </p:cNvPr>
          <p:cNvCxnSpPr>
            <a:cxnSpLocks/>
          </p:cNvCxnSpPr>
          <p:nvPr/>
        </p:nvCxnSpPr>
        <p:spPr>
          <a:xfrm>
            <a:off x="373626" y="4269237"/>
            <a:ext cx="11444748" cy="0"/>
          </a:xfrm>
          <a:prstGeom prst="line">
            <a:avLst/>
          </a:prstGeom>
          <a:ln>
            <a:solidFill>
              <a:srgbClr val="00B05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7080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10-4</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0578413-DFD9-4811-A4DE-225A586CAB43}"/>
              </a:ext>
            </a:extLst>
          </p:cNvPr>
          <p:cNvSpPr txBox="1"/>
          <p:nvPr/>
        </p:nvSpPr>
        <p:spPr>
          <a:xfrm>
            <a:off x="948811" y="1564850"/>
            <a:ext cx="10584427" cy="830997"/>
          </a:xfrm>
          <a:prstGeom prst="rect">
            <a:avLst/>
          </a:prstGeom>
          <a:noFill/>
        </p:spPr>
        <p:txBody>
          <a:bodyPr wrap="square">
            <a:spAutoFit/>
          </a:bodyPr>
          <a:lstStyle/>
          <a:p>
            <a:r>
              <a:rPr lang="en-US" sz="2400" b="1" dirty="0"/>
              <a:t>Program the 8051 to receive bytes of data serially, and put them in P1. Set the baud rate  at 4800, 8-bit data, and 1 stop bit.</a:t>
            </a:r>
          </a:p>
        </p:txBody>
      </p:sp>
      <p:sp>
        <p:nvSpPr>
          <p:cNvPr id="8" name="TextBox 7">
            <a:extLst>
              <a:ext uri="{FF2B5EF4-FFF2-40B4-BE49-F238E27FC236}">
                <a16:creationId xmlns:a16="http://schemas.microsoft.com/office/drawing/2014/main" id="{7FB0E6BF-D319-404B-8308-B7EC6638C5E4}"/>
              </a:ext>
            </a:extLst>
          </p:cNvPr>
          <p:cNvSpPr txBox="1"/>
          <p:nvPr/>
        </p:nvSpPr>
        <p:spPr>
          <a:xfrm>
            <a:off x="948812" y="2772064"/>
            <a:ext cx="10430389" cy="2862322"/>
          </a:xfrm>
          <a:prstGeom prst="rect">
            <a:avLst/>
          </a:prstGeom>
          <a:noFill/>
        </p:spPr>
        <p:txBody>
          <a:bodyPr wrap="square">
            <a:spAutoFit/>
          </a:bodyPr>
          <a:lstStyle/>
          <a:p>
            <a:r>
              <a:rPr lang="en-US" sz="2000" b="1" dirty="0">
                <a:solidFill>
                  <a:srgbClr val="004620"/>
                </a:solidFill>
                <a:latin typeface="Courier New" panose="02070309020205020404" pitchFamily="49" charset="0"/>
                <a:cs typeface="Courier New" panose="02070309020205020404" pitchFamily="49" charset="0"/>
              </a:rPr>
              <a:t>		MOV	TMOD,#20H	;Timer 1, mode 2(auto-reload)</a:t>
            </a:r>
          </a:p>
          <a:p>
            <a:r>
              <a:rPr lang="en-US" sz="2000" b="1" dirty="0">
                <a:solidFill>
                  <a:srgbClr val="004620"/>
                </a:solidFill>
                <a:latin typeface="Courier New" panose="02070309020205020404" pitchFamily="49" charset="0"/>
                <a:cs typeface="Courier New" panose="02070309020205020404" pitchFamily="49" charset="0"/>
              </a:rPr>
              <a:t>		MOV	TH1,#-6	;4800 baud</a:t>
            </a:r>
          </a:p>
          <a:p>
            <a:r>
              <a:rPr lang="en-US" sz="2000" b="1" dirty="0">
                <a:solidFill>
                  <a:srgbClr val="004620"/>
                </a:solidFill>
                <a:latin typeface="Courier New" panose="02070309020205020404" pitchFamily="49" charset="0"/>
                <a:cs typeface="Courier New" panose="02070309020205020404" pitchFamily="49" charset="0"/>
              </a:rPr>
              <a:t>		MOV	SCON,#50H	;8-bit, 1 stop, REN enabled</a:t>
            </a:r>
          </a:p>
          <a:p>
            <a:r>
              <a:rPr lang="en-US" sz="2000" b="1" dirty="0">
                <a:solidFill>
                  <a:srgbClr val="004620"/>
                </a:solidFill>
                <a:latin typeface="Courier New" panose="02070309020205020404" pitchFamily="49" charset="0"/>
                <a:cs typeface="Courier New" panose="02070309020205020404" pitchFamily="49" charset="0"/>
              </a:rPr>
              <a:t>		SETB	TR1		;start Timer 1</a:t>
            </a:r>
          </a:p>
          <a:p>
            <a:r>
              <a:rPr lang="en-US" sz="2000" b="1" dirty="0">
                <a:solidFill>
                  <a:srgbClr val="004620"/>
                </a:solidFill>
                <a:latin typeface="Courier New" panose="02070309020205020404" pitchFamily="49" charset="0"/>
                <a:cs typeface="Courier New" panose="02070309020205020404" pitchFamily="49" charset="0"/>
              </a:rPr>
              <a:t>HERE:		JNB	RI,HERE	;wait for char to come in</a:t>
            </a:r>
          </a:p>
          <a:p>
            <a:r>
              <a:rPr lang="en-US" sz="2000" b="1" dirty="0">
                <a:solidFill>
                  <a:srgbClr val="004620"/>
                </a:solidFill>
                <a:latin typeface="Courier New" panose="02070309020205020404" pitchFamily="49" charset="0"/>
                <a:cs typeface="Courier New" panose="02070309020205020404" pitchFamily="49" charset="0"/>
              </a:rPr>
              <a:t>		MOV	A,SBUF	;save incoming byte in A</a:t>
            </a:r>
          </a:p>
          <a:p>
            <a:r>
              <a:rPr lang="en-US" sz="2000" b="1" dirty="0">
                <a:solidFill>
                  <a:srgbClr val="004620"/>
                </a:solidFill>
                <a:latin typeface="Courier New" panose="02070309020205020404" pitchFamily="49" charset="0"/>
                <a:cs typeface="Courier New" panose="02070309020205020404" pitchFamily="49" charset="0"/>
              </a:rPr>
              <a:t>		MOV	P1,A		;send to port 1</a:t>
            </a:r>
          </a:p>
          <a:p>
            <a:r>
              <a:rPr lang="en-US" sz="2000" b="1" dirty="0">
                <a:solidFill>
                  <a:srgbClr val="004620"/>
                </a:solidFill>
                <a:latin typeface="Courier New" panose="02070309020205020404" pitchFamily="49" charset="0"/>
                <a:cs typeface="Courier New" panose="02070309020205020404" pitchFamily="49" charset="0"/>
              </a:rPr>
              <a:t>		CLR	RI		;get ready to receive next byte</a:t>
            </a:r>
          </a:p>
          <a:p>
            <a:r>
              <a:rPr lang="en-US" sz="2000" b="1" dirty="0">
                <a:solidFill>
                  <a:srgbClr val="004620"/>
                </a:solidFill>
                <a:latin typeface="Courier New" panose="02070309020205020404" pitchFamily="49" charset="0"/>
                <a:cs typeface="Courier New" panose="02070309020205020404" pitchFamily="49" charset="0"/>
              </a:rPr>
              <a:t>		SJMP	HERE		;keep getting data</a:t>
            </a:r>
          </a:p>
        </p:txBody>
      </p:sp>
      <p:sp>
        <p:nvSpPr>
          <p:cNvPr id="11" name="TextBox 10">
            <a:extLst>
              <a:ext uri="{FF2B5EF4-FFF2-40B4-BE49-F238E27FC236}">
                <a16:creationId xmlns:a16="http://schemas.microsoft.com/office/drawing/2014/main" id="{DB5B1A5B-D4FA-45E0-86CE-21FBEC8837EA}"/>
              </a:ext>
            </a:extLst>
          </p:cNvPr>
          <p:cNvSpPr txBox="1"/>
          <p:nvPr/>
        </p:nvSpPr>
        <p:spPr>
          <a:xfrm>
            <a:off x="0" y="2406130"/>
            <a:ext cx="12192000" cy="365934"/>
          </a:xfrm>
          <a:prstGeom prst="rect">
            <a:avLst/>
          </a:prstGeom>
          <a:noFill/>
        </p:spPr>
        <p:txBody>
          <a:bodyPr wrap="square">
            <a:spAutoFit/>
          </a:bodyPr>
          <a:lstStyle/>
          <a:p>
            <a:pPr algn="ctr">
              <a:lnSpc>
                <a:spcPts val="2000"/>
              </a:lnSpc>
            </a:pPr>
            <a:r>
              <a:rPr lang="en-US" sz="2400" b="1" dirty="0">
                <a:solidFill>
                  <a:srgbClr val="004620"/>
                </a:solidFill>
              </a:rPr>
              <a:t>Solution:</a:t>
            </a:r>
          </a:p>
        </p:txBody>
      </p:sp>
    </p:spTree>
    <p:extLst>
      <p:ext uri="{BB962C8B-B14F-4D97-AF65-F5344CB8AC3E}">
        <p14:creationId xmlns:p14="http://schemas.microsoft.com/office/powerpoint/2010/main" val="46654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out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8"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10-5</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0578413-DFD9-4811-A4DE-225A586CAB43}"/>
              </a:ext>
            </a:extLst>
          </p:cNvPr>
          <p:cNvSpPr txBox="1"/>
          <p:nvPr/>
        </p:nvSpPr>
        <p:spPr>
          <a:xfrm>
            <a:off x="948813" y="2493765"/>
            <a:ext cx="10415874" cy="3046988"/>
          </a:xfrm>
          <a:prstGeom prst="rect">
            <a:avLst/>
          </a:prstGeom>
          <a:noFill/>
        </p:spPr>
        <p:txBody>
          <a:bodyPr wrap="square">
            <a:spAutoFit/>
          </a:bodyPr>
          <a:lstStyle/>
          <a:p>
            <a:r>
              <a:rPr lang="en-US" sz="2400" b="1" dirty="0"/>
              <a:t>Assume that the 8051 serial port is connected to the COM port of the IBM PC, and on the PC we are using the HyperTerminal program to send and receive data serially. P1 and P2 of the 8051 are connected to LEDs and switches, respectively. Write an 8051 program to (a) send to the PC the message “We Are Ready”, (b) receive any data sent by the PC and put it on LEDs connected to P1, and (c) get data on switches connected to P2 and send it to the PC serially. The program should perform part (a) once, but parts (b) and (c) continuously. Use the 4800 baud rate.</a:t>
            </a:r>
          </a:p>
        </p:txBody>
      </p:sp>
    </p:spTree>
    <p:extLst>
      <p:ext uri="{BB962C8B-B14F-4D97-AF65-F5344CB8AC3E}">
        <p14:creationId xmlns:p14="http://schemas.microsoft.com/office/powerpoint/2010/main" val="320338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2926503" cy="461665"/>
          </a:xfrm>
          <a:prstGeom prst="rect">
            <a:avLst/>
          </a:prstGeom>
          <a:noFill/>
        </p:spPr>
        <p:txBody>
          <a:bodyPr wrap="square" rtlCol="0">
            <a:spAutoFit/>
          </a:bodyPr>
          <a:lstStyle/>
          <a:p>
            <a:pPr lvl="0">
              <a:defRPr/>
            </a:pPr>
            <a:r>
              <a:rPr lang="en-US" sz="2400" b="1" dirty="0">
                <a:solidFill>
                  <a:prstClr val="black"/>
                </a:solidFill>
              </a:rPr>
              <a:t>Example 10-5</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1EE8BC9-7CBA-415F-8A3D-57041EEE2145}"/>
              </a:ext>
            </a:extLst>
          </p:cNvPr>
          <p:cNvSpPr/>
          <p:nvPr/>
        </p:nvSpPr>
        <p:spPr>
          <a:xfrm>
            <a:off x="3614057" y="217108"/>
            <a:ext cx="8331198" cy="6459461"/>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FB0E6BF-D319-404B-8308-B7EC6638C5E4}"/>
              </a:ext>
            </a:extLst>
          </p:cNvPr>
          <p:cNvSpPr txBox="1"/>
          <p:nvPr/>
        </p:nvSpPr>
        <p:spPr>
          <a:xfrm>
            <a:off x="4034971" y="239487"/>
            <a:ext cx="8157029" cy="6459461"/>
          </a:xfrm>
          <a:prstGeom prst="rect">
            <a:avLst/>
          </a:prstGeom>
          <a:noFill/>
        </p:spPr>
        <p:txBody>
          <a:bodyPr wrap="square">
            <a:spAutoFit/>
          </a:bodyPr>
          <a:lstStyle/>
          <a:p>
            <a:pPr>
              <a:lnSpc>
                <a:spcPts val="1600"/>
              </a:lnSpc>
            </a:pPr>
            <a:r>
              <a:rPr lang="en-US" sz="1500" b="1" dirty="0">
                <a:solidFill>
                  <a:srgbClr val="004620"/>
                </a:solidFill>
                <a:latin typeface="Courier New" panose="02070309020205020404" pitchFamily="49" charset="0"/>
                <a:cs typeface="Courier New" panose="02070309020205020404" pitchFamily="49" charset="0"/>
              </a:rPr>
              <a:t> 	ORG	 0</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        MOV	 P2,#0FFH   	;make P2 an input port</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        MOV	 TMOD,#20H  	;Timer 1, mode 2(auto-reload)</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        MOV	 TH1,#0FAH  	;4800 baud rate</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        MOV	 SCON,#50H  	;8-bit,1 stop, REN enabled</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        SETB	 TR1       	;start Timer 1</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        MOV	 DPTR,#MYDATA	;load pointer for message</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H_1:    CLR	 A</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        MOVC	 A,@A+DPTR		;get the character</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        JZ	 B_1      		;if last character get out</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        ACALL	 SEND     		;otherwise call transfer</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        INC	 DPTR     		;next one</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        SJMP	 H_1      		;stay in loop   </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B_1:	MOV	 A,P2      	;read data on P2</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        ACALL	 SEND    		;transfer it serially</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        ACALL	 RECV    		;get the serial data</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        MOV	 P1,A      	;display it on LEDs</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        SJMP	 B_1      		;stay in loop indefinitely</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;--------------serial data transfer. ACC has the data</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SEND:   MOV	 SBUF,A    	;load the data</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H_2:    JNB	 TI,H_2    	;stay here until last bit gone</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        CLR	 TI      		;get ready for next char</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        RET        		;return to caller</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;----------------receive data serially in ACC</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RECV:   JNB	 RI,RECV   	;wait here for char</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        MOV	 A,SBUF    	;save it in ACC</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        CLR	 RI        	;get ready for next char</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	RET      			;return to caller</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;-----------------The message</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MYDATA: DB "We Are Ready",0</a:t>
            </a:r>
          </a:p>
          <a:p>
            <a:pPr>
              <a:lnSpc>
                <a:spcPts val="1600"/>
              </a:lnSpc>
            </a:pPr>
            <a:r>
              <a:rPr lang="en-US" sz="1500" b="1" dirty="0">
                <a:solidFill>
                  <a:srgbClr val="004620"/>
                </a:solidFill>
                <a:latin typeface="Courier New" panose="02070309020205020404" pitchFamily="49" charset="0"/>
                <a:cs typeface="Courier New" panose="02070309020205020404" pitchFamily="49" charset="0"/>
              </a:rPr>
              <a:t>        END</a:t>
            </a:r>
          </a:p>
        </p:txBody>
      </p:sp>
      <p:sp>
        <p:nvSpPr>
          <p:cNvPr id="14" name="TextBox 13">
            <a:extLst>
              <a:ext uri="{FF2B5EF4-FFF2-40B4-BE49-F238E27FC236}">
                <a16:creationId xmlns:a16="http://schemas.microsoft.com/office/drawing/2014/main" id="{AD4347CF-F509-45A9-B544-B75B670EB60A}"/>
              </a:ext>
            </a:extLst>
          </p:cNvPr>
          <p:cNvSpPr txBox="1"/>
          <p:nvPr/>
        </p:nvSpPr>
        <p:spPr>
          <a:xfrm>
            <a:off x="-324699" y="1069825"/>
            <a:ext cx="4359670" cy="365934"/>
          </a:xfrm>
          <a:prstGeom prst="rect">
            <a:avLst/>
          </a:prstGeom>
          <a:noFill/>
        </p:spPr>
        <p:txBody>
          <a:bodyPr wrap="square">
            <a:spAutoFit/>
          </a:bodyPr>
          <a:lstStyle/>
          <a:p>
            <a:pPr algn="ctr">
              <a:lnSpc>
                <a:spcPts val="2000"/>
              </a:lnSpc>
            </a:pPr>
            <a:r>
              <a:rPr lang="en-US" sz="2000" b="1" dirty="0">
                <a:solidFill>
                  <a:schemeClr val="bg1"/>
                </a:solidFill>
              </a:rPr>
              <a:t>Solution:</a:t>
            </a:r>
          </a:p>
        </p:txBody>
      </p:sp>
      <p:pic>
        <p:nvPicPr>
          <p:cNvPr id="3" name="Picture 2">
            <a:extLst>
              <a:ext uri="{FF2B5EF4-FFF2-40B4-BE49-F238E27FC236}">
                <a16:creationId xmlns:a16="http://schemas.microsoft.com/office/drawing/2014/main" id="{DD4DD1B8-D818-4DEB-8A4C-4C98FFACD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57" y="4093487"/>
            <a:ext cx="3269744" cy="1842856"/>
          </a:xfrm>
          <a:prstGeom prst="rect">
            <a:avLst/>
          </a:prstGeom>
        </p:spPr>
      </p:pic>
    </p:spTree>
    <p:extLst>
      <p:ext uri="{BB962C8B-B14F-4D97-AF65-F5344CB8AC3E}">
        <p14:creationId xmlns:p14="http://schemas.microsoft.com/office/powerpoint/2010/main" val="113096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arn(inVertical)">
                                      <p:cBhvr>
                                        <p:cTn id="19" dur="500"/>
                                        <p:tgtEl>
                                          <p:spTgt spid="1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7745245" cy="461665"/>
          </a:xfrm>
          <a:prstGeom prst="rect">
            <a:avLst/>
          </a:prstGeom>
          <a:noFill/>
        </p:spPr>
        <p:txBody>
          <a:bodyPr wrap="square" rtlCol="0">
            <a:spAutoFit/>
          </a:bodyPr>
          <a:lstStyle/>
          <a:p>
            <a:pPr lvl="0">
              <a:defRPr/>
            </a:pPr>
            <a:r>
              <a:rPr lang="en-US" sz="2400" b="1" dirty="0">
                <a:solidFill>
                  <a:prstClr val="black"/>
                </a:solidFill>
              </a:rPr>
              <a:t>Doubling the Baud Rate in the 8051</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1EE8BC9-7CBA-415F-8A3D-57041EEE2145}"/>
              </a:ext>
            </a:extLst>
          </p:cNvPr>
          <p:cNvSpPr/>
          <p:nvPr/>
        </p:nvSpPr>
        <p:spPr>
          <a:xfrm>
            <a:off x="348343" y="2206171"/>
            <a:ext cx="11567885" cy="3556000"/>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E200145-9D25-4B2F-8FD6-2DFCB4F3B6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833" y="2907246"/>
            <a:ext cx="10966334" cy="2153850"/>
          </a:xfrm>
          <a:prstGeom prst="rect">
            <a:avLst/>
          </a:prstGeom>
        </p:spPr>
      </p:pic>
    </p:spTree>
    <p:extLst>
      <p:ext uri="{BB962C8B-B14F-4D97-AF65-F5344CB8AC3E}">
        <p14:creationId xmlns:p14="http://schemas.microsoft.com/office/powerpoint/2010/main" val="323655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500"/>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630355" cy="461665"/>
          </a:xfrm>
          <a:prstGeom prst="rect">
            <a:avLst/>
          </a:prstGeom>
          <a:noFill/>
        </p:spPr>
        <p:txBody>
          <a:bodyPr wrap="square" rtlCol="0">
            <a:spAutoFit/>
          </a:bodyPr>
          <a:lstStyle/>
          <a:p>
            <a:pPr lvl="0">
              <a:defRPr/>
            </a:pPr>
            <a:r>
              <a:rPr lang="en-US" sz="2400" b="1" dirty="0">
                <a:solidFill>
                  <a:prstClr val="black"/>
                </a:solidFill>
              </a:rPr>
              <a:t>Table 10-5: Baud Rate Comparison for SMOD = 0 and SMOD = 1 </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1EE8BC9-7CBA-415F-8A3D-57041EEE2145}"/>
              </a:ext>
            </a:extLst>
          </p:cNvPr>
          <p:cNvSpPr/>
          <p:nvPr/>
        </p:nvSpPr>
        <p:spPr>
          <a:xfrm>
            <a:off x="348343" y="2206171"/>
            <a:ext cx="11567885" cy="3556000"/>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0111842-4630-4839-A60F-4B903EBB898C}"/>
              </a:ext>
            </a:extLst>
          </p:cNvPr>
          <p:cNvPicPr>
            <a:picLocks noChangeAspect="1"/>
          </p:cNvPicPr>
          <p:nvPr/>
        </p:nvPicPr>
        <p:blipFill rotWithShape="1">
          <a:blip r:embed="rId2">
            <a:extLst>
              <a:ext uri="{28A0092B-C50C-407E-A947-70E740481C1C}">
                <a14:useLocalDpi xmlns:a14="http://schemas.microsoft.com/office/drawing/2010/main" val="0"/>
              </a:ext>
            </a:extLst>
          </a:blip>
          <a:srcRect b="3657"/>
          <a:stretch/>
        </p:blipFill>
        <p:spPr>
          <a:xfrm>
            <a:off x="575566" y="2646062"/>
            <a:ext cx="11003601" cy="2676218"/>
          </a:xfrm>
          <a:prstGeom prst="rect">
            <a:avLst/>
          </a:prstGeom>
        </p:spPr>
      </p:pic>
    </p:spTree>
    <p:extLst>
      <p:ext uri="{BB962C8B-B14F-4D97-AF65-F5344CB8AC3E}">
        <p14:creationId xmlns:p14="http://schemas.microsoft.com/office/powerpoint/2010/main" val="204917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500"/>
                                        <p:tgtEl>
                                          <p:spTgt spid="3"/>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10-6</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0578413-DFD9-4811-A4DE-225A586CAB43}"/>
              </a:ext>
            </a:extLst>
          </p:cNvPr>
          <p:cNvSpPr txBox="1"/>
          <p:nvPr/>
        </p:nvSpPr>
        <p:spPr>
          <a:xfrm>
            <a:off x="948811" y="1477766"/>
            <a:ext cx="10865818" cy="4893647"/>
          </a:xfrm>
          <a:prstGeom prst="rect">
            <a:avLst/>
          </a:prstGeom>
          <a:noFill/>
        </p:spPr>
        <p:txBody>
          <a:bodyPr wrap="square">
            <a:spAutoFit/>
          </a:bodyPr>
          <a:lstStyle/>
          <a:p>
            <a:r>
              <a:rPr lang="en-US" sz="2000" b="1" dirty="0"/>
              <a:t>Assuming that XTAL = 11.0592 MHz for the following program, state (a) what this program does, (b) compute the frequency used by Timer 1 to set the baud rate, and (c) find the baud rate of the data transfer.</a:t>
            </a:r>
          </a:p>
          <a:p>
            <a:r>
              <a:rPr lang="en-US" b="1" dirty="0">
                <a:solidFill>
                  <a:srgbClr val="004620"/>
                </a:solidFill>
                <a:latin typeface="Courier New" panose="02070309020205020404" pitchFamily="49" charset="0"/>
                <a:cs typeface="Courier New" panose="02070309020205020404" pitchFamily="49" charset="0"/>
              </a:rPr>
              <a:t>	MOV	A,PCON		;A = PCON</a:t>
            </a:r>
          </a:p>
          <a:p>
            <a:r>
              <a:rPr lang="en-US" b="1" dirty="0">
                <a:solidFill>
                  <a:srgbClr val="004620"/>
                </a:solidFill>
                <a:latin typeface="Courier New" panose="02070309020205020404" pitchFamily="49" charset="0"/>
                <a:cs typeface="Courier New" panose="02070309020205020404" pitchFamily="49" charset="0"/>
              </a:rPr>
              <a:t>	SETB	ACC.7		;make D7 = 1</a:t>
            </a:r>
          </a:p>
          <a:p>
            <a:r>
              <a:rPr lang="en-US" b="1" dirty="0">
                <a:solidFill>
                  <a:srgbClr val="004620"/>
                </a:solidFill>
                <a:latin typeface="Courier New" panose="02070309020205020404" pitchFamily="49" charset="0"/>
                <a:cs typeface="Courier New" panose="02070309020205020404" pitchFamily="49" charset="0"/>
              </a:rPr>
              <a:t>	MOV	PCON,A		;SMOD = 1, double baud rate </a:t>
            </a:r>
          </a:p>
          <a:p>
            <a:r>
              <a:rPr lang="en-US" b="1" dirty="0">
                <a:solidFill>
                  <a:srgbClr val="004620"/>
                </a:solidFill>
                <a:latin typeface="Courier New" panose="02070309020205020404" pitchFamily="49" charset="0"/>
                <a:cs typeface="Courier New" panose="02070309020205020404" pitchFamily="49" charset="0"/>
              </a:rPr>
              <a:t>				;with same XTAL freq.</a:t>
            </a:r>
          </a:p>
          <a:p>
            <a:r>
              <a:rPr lang="en-US" b="1" dirty="0">
                <a:solidFill>
                  <a:srgbClr val="004620"/>
                </a:solidFill>
                <a:latin typeface="Courier New" panose="02070309020205020404" pitchFamily="49" charset="0"/>
                <a:cs typeface="Courier New" panose="02070309020205020404" pitchFamily="49" charset="0"/>
              </a:rPr>
              <a:t>	MOV	TMOD,#20H	;Timer 1, mode 2(auto-reload)</a:t>
            </a:r>
          </a:p>
          <a:p>
            <a:r>
              <a:rPr lang="en-US" b="1" dirty="0">
                <a:solidFill>
                  <a:srgbClr val="004620"/>
                </a:solidFill>
                <a:latin typeface="Courier New" panose="02070309020205020404" pitchFamily="49" charset="0"/>
                <a:cs typeface="Courier New" panose="02070309020205020404" pitchFamily="49" charset="0"/>
              </a:rPr>
              <a:t>	MOV	TH1,-3		;19200 (57,600 / 3 = 19200 baud rate</a:t>
            </a:r>
          </a:p>
          <a:p>
            <a:r>
              <a:rPr lang="en-US" b="1" dirty="0">
                <a:solidFill>
                  <a:srgbClr val="004620"/>
                </a:solidFill>
                <a:latin typeface="Courier New" panose="02070309020205020404" pitchFamily="49" charset="0"/>
                <a:cs typeface="Courier New" panose="02070309020205020404" pitchFamily="49" charset="0"/>
              </a:rPr>
              <a:t>		 		;since SMOD=1) </a:t>
            </a:r>
          </a:p>
          <a:p>
            <a:r>
              <a:rPr lang="en-US" b="1" dirty="0">
                <a:solidFill>
                  <a:srgbClr val="004620"/>
                </a:solidFill>
                <a:latin typeface="Courier New" panose="02070309020205020404" pitchFamily="49" charset="0"/>
                <a:cs typeface="Courier New" panose="02070309020205020404" pitchFamily="49" charset="0"/>
              </a:rPr>
              <a:t>	MOV	SCON,#50H	;8-bit data,1 stop bit, RI enabled</a:t>
            </a:r>
          </a:p>
          <a:p>
            <a:r>
              <a:rPr lang="en-US" b="1" dirty="0">
                <a:solidFill>
                  <a:srgbClr val="004620"/>
                </a:solidFill>
                <a:latin typeface="Courier New" panose="02070309020205020404" pitchFamily="49" charset="0"/>
                <a:cs typeface="Courier New" panose="02070309020205020404" pitchFamily="49" charset="0"/>
              </a:rPr>
              <a:t>	SETB	TR1		;start Timer 1</a:t>
            </a:r>
          </a:p>
          <a:p>
            <a:r>
              <a:rPr lang="en-US" b="1" dirty="0">
                <a:solidFill>
                  <a:srgbClr val="004620"/>
                </a:solidFill>
                <a:latin typeface="Courier New" panose="02070309020205020404" pitchFamily="49" charset="0"/>
                <a:cs typeface="Courier New" panose="02070309020205020404" pitchFamily="49" charset="0"/>
              </a:rPr>
              <a:t>	MOV	A,#"B"		;transfer letter B</a:t>
            </a:r>
          </a:p>
          <a:p>
            <a:r>
              <a:rPr lang="en-US" b="1" dirty="0">
                <a:solidFill>
                  <a:srgbClr val="004620"/>
                </a:solidFill>
                <a:latin typeface="Courier New" panose="02070309020205020404" pitchFamily="49" charset="0"/>
                <a:cs typeface="Courier New" panose="02070309020205020404" pitchFamily="49" charset="0"/>
              </a:rPr>
              <a:t>A_1:	CLR	TI		;make sure TI=0</a:t>
            </a:r>
          </a:p>
          <a:p>
            <a:r>
              <a:rPr lang="en-US" b="1" dirty="0">
                <a:solidFill>
                  <a:srgbClr val="004620"/>
                </a:solidFill>
                <a:latin typeface="Courier New" panose="02070309020205020404" pitchFamily="49" charset="0"/>
                <a:cs typeface="Courier New" panose="02070309020205020404" pitchFamily="49" charset="0"/>
              </a:rPr>
              <a:t>	MOV	SBUF,A		;transfer it</a:t>
            </a:r>
          </a:p>
          <a:p>
            <a:r>
              <a:rPr lang="en-US" b="1" dirty="0">
                <a:solidFill>
                  <a:srgbClr val="004620"/>
                </a:solidFill>
                <a:latin typeface="Courier New" panose="02070309020205020404" pitchFamily="49" charset="0"/>
                <a:cs typeface="Courier New" panose="02070309020205020404" pitchFamily="49" charset="0"/>
              </a:rPr>
              <a:t>H_1:	JNB	TI H_1		;stay here until the last bit is gone</a:t>
            </a:r>
          </a:p>
          <a:p>
            <a:r>
              <a:rPr lang="en-US" b="1" dirty="0">
                <a:solidFill>
                  <a:srgbClr val="004620"/>
                </a:solidFill>
                <a:latin typeface="Courier New" panose="02070309020205020404" pitchFamily="49" charset="0"/>
                <a:cs typeface="Courier New" panose="02070309020205020404" pitchFamily="49" charset="0"/>
              </a:rPr>
              <a:t>	SJMP	A_1		;keep sending "B" again and again	</a:t>
            </a:r>
          </a:p>
        </p:txBody>
      </p:sp>
    </p:spTree>
    <p:extLst>
      <p:ext uri="{BB962C8B-B14F-4D97-AF65-F5344CB8AC3E}">
        <p14:creationId xmlns:p14="http://schemas.microsoft.com/office/powerpoint/2010/main" val="301385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10-6</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FB0E6BF-D319-404B-8308-B7EC6638C5E4}"/>
              </a:ext>
            </a:extLst>
          </p:cNvPr>
          <p:cNvSpPr txBox="1"/>
          <p:nvPr/>
        </p:nvSpPr>
        <p:spPr>
          <a:xfrm>
            <a:off x="948812" y="2931775"/>
            <a:ext cx="10430389" cy="2308324"/>
          </a:xfrm>
          <a:prstGeom prst="rect">
            <a:avLst/>
          </a:prstGeom>
          <a:noFill/>
        </p:spPr>
        <p:txBody>
          <a:bodyPr wrap="square">
            <a:spAutoFit/>
          </a:bodyPr>
          <a:lstStyle/>
          <a:p>
            <a:r>
              <a:rPr lang="en-US" sz="2400" b="1" dirty="0">
                <a:solidFill>
                  <a:srgbClr val="004620"/>
                </a:solidFill>
                <a:cs typeface="Courier New" panose="02070309020205020404" pitchFamily="49" charset="0"/>
              </a:rPr>
              <a:t>(a)  This program transfers ASCII letter B (01000010 binary) continuously. </a:t>
            </a:r>
          </a:p>
          <a:p>
            <a:r>
              <a:rPr lang="en-US" sz="2400" b="1" dirty="0">
                <a:solidFill>
                  <a:srgbClr val="004620"/>
                </a:solidFill>
                <a:cs typeface="Courier New" panose="02070309020205020404" pitchFamily="49" charset="0"/>
              </a:rPr>
              <a:t>(b)  With XTAL = 11.0592 MHz and SMOD = 1 in the above program, we have:</a:t>
            </a:r>
          </a:p>
          <a:p>
            <a:endParaRPr lang="en-US" sz="2400" b="1" dirty="0">
              <a:solidFill>
                <a:srgbClr val="004620"/>
              </a:solidFill>
              <a:cs typeface="Courier New" panose="02070309020205020404" pitchFamily="49" charset="0"/>
            </a:endParaRPr>
          </a:p>
          <a:p>
            <a:r>
              <a:rPr lang="en-US" sz="2400" b="1" dirty="0">
                <a:solidFill>
                  <a:srgbClr val="004620"/>
                </a:solidFill>
                <a:cs typeface="Courier New" panose="02070309020205020404" pitchFamily="49" charset="0"/>
              </a:rPr>
              <a:t>11.0592 MHz / 12 = 921.6 kHz machine cycle frequency</a:t>
            </a:r>
          </a:p>
          <a:p>
            <a:r>
              <a:rPr lang="en-US" sz="2400" b="1" dirty="0">
                <a:solidFill>
                  <a:srgbClr val="004620"/>
                </a:solidFill>
                <a:cs typeface="Courier New" panose="02070309020205020404" pitchFamily="49" charset="0"/>
              </a:rPr>
              <a:t>921.6 kHz / 16 = 57,600 Hz frequency used by Timer 1 to set the baud rate</a:t>
            </a:r>
          </a:p>
          <a:p>
            <a:r>
              <a:rPr lang="en-US" sz="2400" b="1" dirty="0">
                <a:solidFill>
                  <a:srgbClr val="004620"/>
                </a:solidFill>
                <a:cs typeface="Courier New" panose="02070309020205020404" pitchFamily="49" charset="0"/>
              </a:rPr>
              <a:t>57,600 Hz / 3 = 19,200 baud rate</a:t>
            </a:r>
          </a:p>
        </p:txBody>
      </p:sp>
      <p:sp>
        <p:nvSpPr>
          <p:cNvPr id="11" name="TextBox 10">
            <a:extLst>
              <a:ext uri="{FF2B5EF4-FFF2-40B4-BE49-F238E27FC236}">
                <a16:creationId xmlns:a16="http://schemas.microsoft.com/office/drawing/2014/main" id="{DB5B1A5B-D4FA-45E0-86CE-21FBEC8837EA}"/>
              </a:ext>
            </a:extLst>
          </p:cNvPr>
          <p:cNvSpPr txBox="1"/>
          <p:nvPr/>
        </p:nvSpPr>
        <p:spPr>
          <a:xfrm>
            <a:off x="-1" y="1785753"/>
            <a:ext cx="12192000" cy="365934"/>
          </a:xfrm>
          <a:prstGeom prst="rect">
            <a:avLst/>
          </a:prstGeom>
          <a:noFill/>
        </p:spPr>
        <p:txBody>
          <a:bodyPr wrap="square">
            <a:spAutoFit/>
          </a:bodyPr>
          <a:lstStyle/>
          <a:p>
            <a:pPr algn="ctr">
              <a:lnSpc>
                <a:spcPts val="2000"/>
              </a:lnSpc>
            </a:pPr>
            <a:r>
              <a:rPr lang="en-US" sz="2400" b="1" dirty="0">
                <a:solidFill>
                  <a:srgbClr val="004620"/>
                </a:solidFill>
              </a:rPr>
              <a:t>Solution:</a:t>
            </a:r>
          </a:p>
        </p:txBody>
      </p:sp>
    </p:spTree>
    <p:extLst>
      <p:ext uri="{BB962C8B-B14F-4D97-AF65-F5344CB8AC3E}">
        <p14:creationId xmlns:p14="http://schemas.microsoft.com/office/powerpoint/2010/main" val="75548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37"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Vertic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10-7</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0578413-DFD9-4811-A4DE-225A586CAB43}"/>
              </a:ext>
            </a:extLst>
          </p:cNvPr>
          <p:cNvSpPr txBox="1"/>
          <p:nvPr/>
        </p:nvSpPr>
        <p:spPr>
          <a:xfrm>
            <a:off x="948811" y="1489584"/>
            <a:ext cx="10584427" cy="830997"/>
          </a:xfrm>
          <a:prstGeom prst="rect">
            <a:avLst/>
          </a:prstGeom>
          <a:noFill/>
        </p:spPr>
        <p:txBody>
          <a:bodyPr wrap="square">
            <a:spAutoFit/>
          </a:bodyPr>
          <a:lstStyle/>
          <a:p>
            <a:r>
              <a:rPr lang="en-US" sz="2400" b="1" dirty="0"/>
              <a:t>Find the TH1 value (in both decimal and hex) to set the baud rate to each of the following. (a) 9600 	(b) 4800 if SMOD = 1     Assume that XTAL = 11.0592 </a:t>
            </a:r>
            <a:r>
              <a:rPr lang="en-US" sz="2400" b="1" dirty="0" err="1"/>
              <a:t>MHz.</a:t>
            </a:r>
            <a:endParaRPr lang="en-US" sz="2400" b="1" dirty="0"/>
          </a:p>
        </p:txBody>
      </p:sp>
      <p:sp>
        <p:nvSpPr>
          <p:cNvPr id="8" name="TextBox 7">
            <a:extLst>
              <a:ext uri="{FF2B5EF4-FFF2-40B4-BE49-F238E27FC236}">
                <a16:creationId xmlns:a16="http://schemas.microsoft.com/office/drawing/2014/main" id="{7FB0E6BF-D319-404B-8308-B7EC6638C5E4}"/>
              </a:ext>
            </a:extLst>
          </p:cNvPr>
          <p:cNvSpPr txBox="1"/>
          <p:nvPr/>
        </p:nvSpPr>
        <p:spPr>
          <a:xfrm>
            <a:off x="948811" y="3146191"/>
            <a:ext cx="10584427" cy="1200329"/>
          </a:xfrm>
          <a:prstGeom prst="rect">
            <a:avLst/>
          </a:prstGeom>
          <a:noFill/>
        </p:spPr>
        <p:txBody>
          <a:bodyPr wrap="square">
            <a:spAutoFit/>
          </a:bodyPr>
          <a:lstStyle/>
          <a:p>
            <a:r>
              <a:rPr lang="en-US" sz="2400" b="1" dirty="0">
                <a:solidFill>
                  <a:srgbClr val="004620"/>
                </a:solidFill>
                <a:cs typeface="Courier New" panose="02070309020205020404" pitchFamily="49" charset="0"/>
              </a:rPr>
              <a:t>With XTAL = 11.0592 MHz and SMOD = 1, we have Timer 1 frequency = 57,600 Hz.</a:t>
            </a:r>
          </a:p>
          <a:p>
            <a:r>
              <a:rPr lang="en-US" sz="2400" b="1" dirty="0">
                <a:solidFill>
                  <a:srgbClr val="004620"/>
                </a:solidFill>
                <a:cs typeface="Courier New" panose="02070309020205020404" pitchFamily="49" charset="0"/>
              </a:rPr>
              <a:t>(a) 57,600 / 9600 = 6; therefore, TH1 = -6 or TH1 = FAH.</a:t>
            </a:r>
          </a:p>
          <a:p>
            <a:r>
              <a:rPr lang="en-US" sz="2400" b="1" dirty="0">
                <a:solidFill>
                  <a:srgbClr val="004620"/>
                </a:solidFill>
                <a:cs typeface="Courier New" panose="02070309020205020404" pitchFamily="49" charset="0"/>
              </a:rPr>
              <a:t>(b) 57,600 / 4800 = 12; therefore, TH1 = -12 or TH1 = F4H.</a:t>
            </a:r>
          </a:p>
        </p:txBody>
      </p:sp>
      <p:sp>
        <p:nvSpPr>
          <p:cNvPr id="11" name="TextBox 10">
            <a:extLst>
              <a:ext uri="{FF2B5EF4-FFF2-40B4-BE49-F238E27FC236}">
                <a16:creationId xmlns:a16="http://schemas.microsoft.com/office/drawing/2014/main" id="{DB5B1A5B-D4FA-45E0-86CE-21FBEC8837EA}"/>
              </a:ext>
            </a:extLst>
          </p:cNvPr>
          <p:cNvSpPr txBox="1"/>
          <p:nvPr/>
        </p:nvSpPr>
        <p:spPr>
          <a:xfrm>
            <a:off x="-1" y="2581473"/>
            <a:ext cx="12192000" cy="365934"/>
          </a:xfrm>
          <a:prstGeom prst="rect">
            <a:avLst/>
          </a:prstGeom>
          <a:noFill/>
        </p:spPr>
        <p:txBody>
          <a:bodyPr wrap="square">
            <a:spAutoFit/>
          </a:bodyPr>
          <a:lstStyle/>
          <a:p>
            <a:pPr algn="ctr">
              <a:lnSpc>
                <a:spcPts val="2000"/>
              </a:lnSpc>
            </a:pPr>
            <a:r>
              <a:rPr lang="en-US" sz="2400" b="1" dirty="0">
                <a:solidFill>
                  <a:srgbClr val="004620"/>
                </a:solidFill>
              </a:rPr>
              <a:t>Solution:</a:t>
            </a:r>
          </a:p>
        </p:txBody>
      </p:sp>
      <p:pic>
        <p:nvPicPr>
          <p:cNvPr id="4" name="Picture 3">
            <a:extLst>
              <a:ext uri="{FF2B5EF4-FFF2-40B4-BE49-F238E27FC236}">
                <a16:creationId xmlns:a16="http://schemas.microsoft.com/office/drawing/2014/main" id="{7A4D4468-E673-4F3E-8278-3B6E188F4073}"/>
              </a:ext>
            </a:extLst>
          </p:cNvPr>
          <p:cNvPicPr>
            <a:picLocks noChangeAspect="1"/>
          </p:cNvPicPr>
          <p:nvPr/>
        </p:nvPicPr>
        <p:blipFill rotWithShape="1">
          <a:blip r:embed="rId2">
            <a:extLst>
              <a:ext uri="{28A0092B-C50C-407E-A947-70E740481C1C}">
                <a14:useLocalDpi xmlns:a14="http://schemas.microsoft.com/office/drawing/2010/main" val="0"/>
              </a:ext>
            </a:extLst>
          </a:blip>
          <a:srcRect b="9458"/>
          <a:stretch/>
        </p:blipFill>
        <p:spPr>
          <a:xfrm>
            <a:off x="2194650" y="4624984"/>
            <a:ext cx="7802699" cy="2032478"/>
          </a:xfrm>
          <a:prstGeom prst="rect">
            <a:avLst/>
          </a:prstGeom>
        </p:spPr>
      </p:pic>
    </p:spTree>
    <p:extLst>
      <p:ext uri="{BB962C8B-B14F-4D97-AF65-F5344CB8AC3E}">
        <p14:creationId xmlns:p14="http://schemas.microsoft.com/office/powerpoint/2010/main" val="426350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inVertical)">
                                      <p:cBhvr>
                                        <p:cTn id="24" dur="500"/>
                                        <p:tgtEl>
                                          <p:spTgt spid="4"/>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8"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10-8</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0578413-DFD9-4811-A4DE-225A586CAB43}"/>
              </a:ext>
            </a:extLst>
          </p:cNvPr>
          <p:cNvSpPr txBox="1"/>
          <p:nvPr/>
        </p:nvSpPr>
        <p:spPr>
          <a:xfrm>
            <a:off x="948811" y="1489584"/>
            <a:ext cx="10584427" cy="830997"/>
          </a:xfrm>
          <a:prstGeom prst="rect">
            <a:avLst/>
          </a:prstGeom>
          <a:noFill/>
        </p:spPr>
        <p:txBody>
          <a:bodyPr wrap="square">
            <a:spAutoFit/>
          </a:bodyPr>
          <a:lstStyle/>
          <a:p>
            <a:r>
              <a:rPr lang="en-US" sz="2400" b="1" dirty="0"/>
              <a:t>Find the baud rate if TH1 = -2, SMOD = 1, and XTAL = 11.0592 </a:t>
            </a:r>
            <a:r>
              <a:rPr lang="en-US" sz="2400" b="1" dirty="0" err="1"/>
              <a:t>MHz.</a:t>
            </a:r>
            <a:r>
              <a:rPr lang="en-US" sz="2400" b="1" dirty="0"/>
              <a:t>  Is this baud rate supported by IBM/compatible PCs?</a:t>
            </a:r>
          </a:p>
        </p:txBody>
      </p:sp>
      <p:sp>
        <p:nvSpPr>
          <p:cNvPr id="8" name="TextBox 7">
            <a:extLst>
              <a:ext uri="{FF2B5EF4-FFF2-40B4-BE49-F238E27FC236}">
                <a16:creationId xmlns:a16="http://schemas.microsoft.com/office/drawing/2014/main" id="{7FB0E6BF-D319-404B-8308-B7EC6638C5E4}"/>
              </a:ext>
            </a:extLst>
          </p:cNvPr>
          <p:cNvSpPr txBox="1"/>
          <p:nvPr/>
        </p:nvSpPr>
        <p:spPr>
          <a:xfrm>
            <a:off x="948811" y="3146191"/>
            <a:ext cx="10584427" cy="1569660"/>
          </a:xfrm>
          <a:prstGeom prst="rect">
            <a:avLst/>
          </a:prstGeom>
          <a:noFill/>
        </p:spPr>
        <p:txBody>
          <a:bodyPr wrap="square">
            <a:spAutoFit/>
          </a:bodyPr>
          <a:lstStyle/>
          <a:p>
            <a:r>
              <a:rPr lang="en-US" sz="2400" b="1" dirty="0">
                <a:solidFill>
                  <a:srgbClr val="004620"/>
                </a:solidFill>
                <a:cs typeface="Courier New" panose="02070309020205020404" pitchFamily="49" charset="0"/>
              </a:rPr>
              <a:t>With XTAL = 11.0592 MHz and SMOD = 1, we have Timer 1 frequency = 57,600 Hz.  The baud rate is 57,600 / 2 = 28,800.  This baud rate is not supported by the BIOS of the PCs; however, the PC can be programmed to do data transfer at such a speed.  Also, HyperTerminal in Windows supports this and other baud rates. </a:t>
            </a:r>
          </a:p>
        </p:txBody>
      </p:sp>
      <p:sp>
        <p:nvSpPr>
          <p:cNvPr id="11" name="TextBox 10">
            <a:extLst>
              <a:ext uri="{FF2B5EF4-FFF2-40B4-BE49-F238E27FC236}">
                <a16:creationId xmlns:a16="http://schemas.microsoft.com/office/drawing/2014/main" id="{DB5B1A5B-D4FA-45E0-86CE-21FBEC8837EA}"/>
              </a:ext>
            </a:extLst>
          </p:cNvPr>
          <p:cNvSpPr txBox="1"/>
          <p:nvPr/>
        </p:nvSpPr>
        <p:spPr>
          <a:xfrm>
            <a:off x="-1" y="2581473"/>
            <a:ext cx="12192000" cy="365934"/>
          </a:xfrm>
          <a:prstGeom prst="rect">
            <a:avLst/>
          </a:prstGeom>
          <a:noFill/>
        </p:spPr>
        <p:txBody>
          <a:bodyPr wrap="square">
            <a:spAutoFit/>
          </a:bodyPr>
          <a:lstStyle/>
          <a:p>
            <a:pPr algn="ctr">
              <a:lnSpc>
                <a:spcPts val="2000"/>
              </a:lnSpc>
            </a:pPr>
            <a:r>
              <a:rPr lang="en-US" sz="2400" b="1" dirty="0">
                <a:solidFill>
                  <a:srgbClr val="004620"/>
                </a:solidFill>
              </a:rPr>
              <a:t>Solution:</a:t>
            </a:r>
          </a:p>
        </p:txBody>
      </p:sp>
    </p:spTree>
    <p:extLst>
      <p:ext uri="{BB962C8B-B14F-4D97-AF65-F5344CB8AC3E}">
        <p14:creationId xmlns:p14="http://schemas.microsoft.com/office/powerpoint/2010/main" val="271368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par>
                                <p:cTn id="20" presetID="16" presetClass="entr" presetSubtype="2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8"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7BD976F-6729-44E0-A959-FD99CA796B2B}"/>
              </a:ext>
            </a:extLst>
          </p:cNvPr>
          <p:cNvSpPr/>
          <p:nvPr/>
        </p:nvSpPr>
        <p:spPr>
          <a:xfrm>
            <a:off x="1335313" y="1490855"/>
            <a:ext cx="9390743" cy="5226428"/>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10-9</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FB0E6BF-D319-404B-8308-B7EC6638C5E4}"/>
              </a:ext>
            </a:extLst>
          </p:cNvPr>
          <p:cNvSpPr txBox="1"/>
          <p:nvPr/>
        </p:nvSpPr>
        <p:spPr>
          <a:xfrm>
            <a:off x="1785257" y="1538264"/>
            <a:ext cx="8839199" cy="5270674"/>
          </a:xfrm>
          <a:prstGeom prst="rect">
            <a:avLst/>
          </a:prstGeom>
          <a:noFill/>
        </p:spPr>
        <p:txBody>
          <a:bodyPr wrap="square">
            <a:spAutoFit/>
          </a:bodyPr>
          <a:lstStyle/>
          <a:p>
            <a:pPr>
              <a:lnSpc>
                <a:spcPts val="1300"/>
              </a:lnSpc>
            </a:pPr>
            <a:r>
              <a:rPr lang="en-US" sz="1350" b="1" dirty="0">
                <a:solidFill>
                  <a:srgbClr val="004620"/>
                </a:solidFill>
                <a:latin typeface="Courier New" panose="02070309020205020404" pitchFamily="49" charset="0"/>
                <a:cs typeface="Courier New" panose="02070309020205020404" pitchFamily="49" charset="0"/>
              </a:rPr>
              <a:t>		SW1 	 EQU P1.7	</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ORG	 0H		;starting position</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MAIN:		MOV	 TMOD,#20H</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MOV	 TH1,#-3		;9600 baud rate</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MOV	 SCON,#50H</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SETB	 TR1		;start timer</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SETB	 SW1		;make SW an input </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S1:		JB	 SW1,NEXT	;check SW status</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MOV	 DPTR,#MESS1	;if SW=0 display "NO"</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FN:	   	CLR	 A</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MOVC	 A,@A+DPTR	;read the value</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JZ	 S1		;check for end of line</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ACALL	 SENDCOM		;send value to serial port</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INC	 DPTR		;move to next value</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SJMP	 FN		;repeat</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NEXT:		MOV	 DPTR,#MESS2	;if SW=1 display "YES"</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LN:		CLR	 A</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MOVC	 A,@A+DPTR	;read the value</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JZ	 S1		;check for end of line</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ACALL	 SENDCOM		;send value to serial port</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INC	 DPTR		;move to next value</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SJMP	 LN		;repeat</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SENDCOM:	MOV	 SBUF,A			;place value in buffer</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HERE:		JNB	 TI,HERE		;wait until transmitted</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CLR	 TI			;clear</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RET				;return</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MESS1:	DB	 "NO",0</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MESS2:	DB	 "YES",0</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END</a:t>
            </a:r>
          </a:p>
        </p:txBody>
      </p:sp>
      <p:sp>
        <p:nvSpPr>
          <p:cNvPr id="11" name="TextBox 10">
            <a:extLst>
              <a:ext uri="{FF2B5EF4-FFF2-40B4-BE49-F238E27FC236}">
                <a16:creationId xmlns:a16="http://schemas.microsoft.com/office/drawing/2014/main" id="{DB5B1A5B-D4FA-45E0-86CE-21FBEC8837EA}"/>
              </a:ext>
            </a:extLst>
          </p:cNvPr>
          <p:cNvSpPr txBox="1"/>
          <p:nvPr/>
        </p:nvSpPr>
        <p:spPr>
          <a:xfrm>
            <a:off x="-324699" y="1069825"/>
            <a:ext cx="12192000" cy="365934"/>
          </a:xfrm>
          <a:prstGeom prst="rect">
            <a:avLst/>
          </a:prstGeom>
          <a:noFill/>
        </p:spPr>
        <p:txBody>
          <a:bodyPr wrap="square">
            <a:spAutoFit/>
          </a:bodyPr>
          <a:lstStyle/>
          <a:p>
            <a:pPr algn="ctr">
              <a:lnSpc>
                <a:spcPts val="2000"/>
              </a:lnSpc>
            </a:pPr>
            <a:r>
              <a:rPr lang="en-US" sz="2000" b="1" dirty="0">
                <a:solidFill>
                  <a:schemeClr val="bg1"/>
                </a:solidFill>
              </a:rPr>
              <a:t>Solution:</a:t>
            </a:r>
          </a:p>
        </p:txBody>
      </p:sp>
      <p:sp>
        <p:nvSpPr>
          <p:cNvPr id="14" name="Rectangle 13">
            <a:extLst>
              <a:ext uri="{FF2B5EF4-FFF2-40B4-BE49-F238E27FC236}">
                <a16:creationId xmlns:a16="http://schemas.microsoft.com/office/drawing/2014/main" id="{C971FB80-72EA-4E46-B24E-BCE44374800D}"/>
              </a:ext>
            </a:extLst>
          </p:cNvPr>
          <p:cNvSpPr/>
          <p:nvPr/>
        </p:nvSpPr>
        <p:spPr>
          <a:xfrm>
            <a:off x="3091543" y="227802"/>
            <a:ext cx="8775758" cy="786928"/>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578413-DFD9-4811-A4DE-225A586CAB43}"/>
              </a:ext>
            </a:extLst>
          </p:cNvPr>
          <p:cNvSpPr txBox="1"/>
          <p:nvPr/>
        </p:nvSpPr>
        <p:spPr>
          <a:xfrm>
            <a:off x="3280229" y="280384"/>
            <a:ext cx="8287655" cy="733534"/>
          </a:xfrm>
          <a:prstGeom prst="rect">
            <a:avLst/>
          </a:prstGeom>
          <a:noFill/>
        </p:spPr>
        <p:txBody>
          <a:bodyPr wrap="square">
            <a:spAutoFit/>
          </a:bodyPr>
          <a:lstStyle/>
          <a:p>
            <a:pPr algn="ctr">
              <a:lnSpc>
                <a:spcPts val="1600"/>
              </a:lnSpc>
            </a:pPr>
            <a:r>
              <a:rPr lang="en-US" sz="1500" b="1" dirty="0"/>
              <a:t>Assume a switch is connected to pin P1.7. Write a program to monitor its status and send two messages to serial port continuously as follows:  	SW=0 send “NO” 	SW=1 send “YES”</a:t>
            </a:r>
          </a:p>
          <a:p>
            <a:pPr algn="ctr">
              <a:lnSpc>
                <a:spcPts val="1600"/>
              </a:lnSpc>
            </a:pPr>
            <a:r>
              <a:rPr lang="en-US" sz="1500" b="1" dirty="0"/>
              <a:t>Assume XTAL = 11.0592 MHz, 9600 baud, 8-bit data, and 1 stop bit.</a:t>
            </a:r>
          </a:p>
        </p:txBody>
      </p:sp>
    </p:spTree>
    <p:extLst>
      <p:ext uri="{BB962C8B-B14F-4D97-AF65-F5344CB8AC3E}">
        <p14:creationId xmlns:p14="http://schemas.microsoft.com/office/powerpoint/2010/main" val="111566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1+#ppt_w/2"/>
                                          </p:val>
                                        </p:tav>
                                        <p:tav tm="100000">
                                          <p:val>
                                            <p:strVal val="#ppt_x"/>
                                          </p:val>
                                        </p:tav>
                                      </p:tavLst>
                                    </p:anim>
                                    <p:anim calcmode="lin" valueType="num">
                                      <p:cBhvr additive="base">
                                        <p:cTn id="15" dur="50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1+#ppt_w/2"/>
                                          </p:val>
                                        </p:tav>
                                        <p:tav tm="100000">
                                          <p:val>
                                            <p:strVal val="#ppt_x"/>
                                          </p:val>
                                        </p:tav>
                                      </p:tavLst>
                                    </p:anim>
                                    <p:anim calcmode="lin" valueType="num">
                                      <p:cBhvr additive="base">
                                        <p:cTn id="19"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down)">
                                      <p:cBhvr>
                                        <p:cTn id="29" dur="500"/>
                                        <p:tgtEl>
                                          <p:spTgt spid="1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0" grpId="0"/>
      <p:bldP spid="8" grpId="0"/>
      <p:bldP spid="11" grpId="0"/>
      <p:bldP spid="14" grpId="0" animBg="1"/>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1443B9-3795-4EE4-8098-987D77E03EF7}"/>
              </a:ext>
            </a:extLst>
          </p:cNvPr>
          <p:cNvSpPr txBox="1"/>
          <p:nvPr/>
        </p:nvSpPr>
        <p:spPr>
          <a:xfrm>
            <a:off x="668593" y="2095210"/>
            <a:ext cx="10854813" cy="4405501"/>
          </a:xfrm>
          <a:prstGeom prst="rect">
            <a:avLst/>
          </a:prstGeom>
          <a:noFill/>
        </p:spPr>
        <p:txBody>
          <a:bodyPr wrap="square" rtlCol="0">
            <a:spAutoFit/>
          </a:bodyPr>
          <a:lstStyle/>
          <a:p>
            <a:pPr>
              <a:lnSpc>
                <a:spcPts val="2400"/>
              </a:lnSpc>
            </a:pPr>
            <a:r>
              <a:rPr lang="en-US" sz="2200" b="1" dirty="0"/>
              <a:t>	</a:t>
            </a:r>
            <a:r>
              <a:rPr lang="en-US" sz="2200" b="1" dirty="0">
                <a:solidFill>
                  <a:srgbClr val="004620"/>
                </a:solidFill>
              </a:rPr>
              <a:t>&gt;&gt;</a:t>
            </a:r>
            <a:r>
              <a:rPr lang="en-US" sz="2200" b="1" dirty="0"/>
              <a:t> 	Contrast and compare serial versus parallel communication</a:t>
            </a:r>
          </a:p>
          <a:p>
            <a:pPr>
              <a:lnSpc>
                <a:spcPts val="2400"/>
              </a:lnSpc>
            </a:pPr>
            <a:r>
              <a:rPr lang="en-US" sz="2200" b="1" dirty="0"/>
              <a:t>	</a:t>
            </a:r>
            <a:r>
              <a:rPr lang="en-US" sz="2200" b="1" dirty="0">
                <a:solidFill>
                  <a:srgbClr val="004620"/>
                </a:solidFill>
              </a:rPr>
              <a:t>&gt;&gt;</a:t>
            </a:r>
            <a:r>
              <a:rPr lang="en-US" sz="2200" b="1" dirty="0"/>
              <a:t> 	List the advantages of serial communication over parallel</a:t>
            </a:r>
          </a:p>
          <a:p>
            <a:pPr>
              <a:lnSpc>
                <a:spcPts val="2400"/>
              </a:lnSpc>
            </a:pPr>
            <a:r>
              <a:rPr lang="en-US" sz="2200" b="1" dirty="0"/>
              <a:t>	</a:t>
            </a:r>
            <a:r>
              <a:rPr lang="en-US" sz="2200" b="1" dirty="0">
                <a:solidFill>
                  <a:srgbClr val="004620"/>
                </a:solidFill>
              </a:rPr>
              <a:t>&gt;&gt;</a:t>
            </a:r>
            <a:r>
              <a:rPr lang="en-US" sz="2200" b="1" dirty="0"/>
              <a:t> 	Explain serial communication protocol</a:t>
            </a:r>
          </a:p>
          <a:p>
            <a:pPr>
              <a:lnSpc>
                <a:spcPts val="2400"/>
              </a:lnSpc>
            </a:pPr>
            <a:r>
              <a:rPr lang="en-US" sz="2200" b="1" dirty="0"/>
              <a:t>	</a:t>
            </a:r>
            <a:r>
              <a:rPr lang="en-US" sz="2200" b="1" dirty="0">
                <a:solidFill>
                  <a:srgbClr val="004620"/>
                </a:solidFill>
              </a:rPr>
              <a:t>&gt;&gt;</a:t>
            </a:r>
            <a:r>
              <a:rPr lang="en-US" sz="2200" b="1" dirty="0"/>
              <a:t> 	Contrast synchronous versus asynchronous communication</a:t>
            </a:r>
          </a:p>
          <a:p>
            <a:pPr>
              <a:lnSpc>
                <a:spcPts val="2400"/>
              </a:lnSpc>
            </a:pPr>
            <a:r>
              <a:rPr lang="en-US" sz="2200" b="1" dirty="0"/>
              <a:t>	</a:t>
            </a:r>
            <a:r>
              <a:rPr lang="en-US" sz="2200" b="1" dirty="0">
                <a:solidFill>
                  <a:srgbClr val="004620"/>
                </a:solidFill>
              </a:rPr>
              <a:t>&gt;&gt;</a:t>
            </a:r>
            <a:r>
              <a:rPr lang="en-US" sz="2200" b="1" dirty="0"/>
              <a:t> 	Contrast half- versus full-duplex transmission</a:t>
            </a:r>
          </a:p>
          <a:p>
            <a:pPr>
              <a:lnSpc>
                <a:spcPts val="2400"/>
              </a:lnSpc>
            </a:pPr>
            <a:r>
              <a:rPr lang="en-US" sz="2200" b="1" dirty="0"/>
              <a:t>	</a:t>
            </a:r>
            <a:r>
              <a:rPr lang="en-US" sz="2200" b="1" dirty="0">
                <a:solidFill>
                  <a:srgbClr val="004620"/>
                </a:solidFill>
              </a:rPr>
              <a:t>&gt;&gt;</a:t>
            </a:r>
            <a:r>
              <a:rPr lang="en-US" sz="2200" b="1" dirty="0"/>
              <a:t> 	Explain the process of data framing</a:t>
            </a:r>
          </a:p>
          <a:p>
            <a:pPr>
              <a:lnSpc>
                <a:spcPts val="2400"/>
              </a:lnSpc>
            </a:pPr>
            <a:r>
              <a:rPr lang="en-US" sz="2200" b="1" dirty="0"/>
              <a:t>	</a:t>
            </a:r>
            <a:r>
              <a:rPr lang="en-US" sz="2200" b="1" dirty="0">
                <a:solidFill>
                  <a:srgbClr val="004620"/>
                </a:solidFill>
              </a:rPr>
              <a:t>&gt;&gt;</a:t>
            </a:r>
            <a:r>
              <a:rPr lang="en-US" sz="2200" b="1" dirty="0"/>
              <a:t> 	Describe data transfer rate and bps rate</a:t>
            </a:r>
          </a:p>
          <a:p>
            <a:pPr>
              <a:lnSpc>
                <a:spcPts val="2400"/>
              </a:lnSpc>
            </a:pPr>
            <a:r>
              <a:rPr lang="en-US" sz="2200" b="1" dirty="0"/>
              <a:t>	</a:t>
            </a:r>
            <a:r>
              <a:rPr lang="en-US" sz="2200" b="1" dirty="0">
                <a:solidFill>
                  <a:srgbClr val="004620"/>
                </a:solidFill>
              </a:rPr>
              <a:t>&gt;&gt;</a:t>
            </a:r>
            <a:r>
              <a:rPr lang="en-US" sz="2200" b="1" dirty="0"/>
              <a:t> 	Define the RS232 standard</a:t>
            </a:r>
          </a:p>
          <a:p>
            <a:pPr>
              <a:lnSpc>
                <a:spcPts val="2400"/>
              </a:lnSpc>
            </a:pPr>
            <a:r>
              <a:rPr lang="en-US" sz="2200" b="1" dirty="0"/>
              <a:t>	</a:t>
            </a:r>
            <a:r>
              <a:rPr lang="en-US" sz="2200" b="1" dirty="0">
                <a:solidFill>
                  <a:srgbClr val="004620"/>
                </a:solidFill>
              </a:rPr>
              <a:t>&gt;&gt;</a:t>
            </a:r>
            <a:r>
              <a:rPr lang="en-US" sz="2200" b="1" dirty="0"/>
              <a:t> 	Explain the use of the MAX232 and MAX233 chips</a:t>
            </a:r>
          </a:p>
          <a:p>
            <a:pPr>
              <a:lnSpc>
                <a:spcPts val="2400"/>
              </a:lnSpc>
            </a:pPr>
            <a:r>
              <a:rPr lang="en-US" sz="2200" b="1" dirty="0"/>
              <a:t>	</a:t>
            </a:r>
            <a:r>
              <a:rPr lang="en-US" sz="2200" b="1" dirty="0">
                <a:solidFill>
                  <a:srgbClr val="004620"/>
                </a:solidFill>
              </a:rPr>
              <a:t>&gt;&gt;</a:t>
            </a:r>
            <a:r>
              <a:rPr lang="en-US" sz="2200" b="1" dirty="0"/>
              <a:t> 	Interface the 8051 with an RS232 connector</a:t>
            </a:r>
          </a:p>
          <a:p>
            <a:pPr>
              <a:lnSpc>
                <a:spcPts val="2400"/>
              </a:lnSpc>
            </a:pPr>
            <a:r>
              <a:rPr lang="en-US" sz="2200" b="1" dirty="0"/>
              <a:t>	</a:t>
            </a:r>
            <a:r>
              <a:rPr lang="en-US" sz="2200" b="1" dirty="0">
                <a:solidFill>
                  <a:srgbClr val="004620"/>
                </a:solidFill>
              </a:rPr>
              <a:t>&gt;&gt;</a:t>
            </a:r>
            <a:r>
              <a:rPr lang="en-US" sz="2200" b="1" dirty="0"/>
              <a:t> 	Discuss the baud rate of the 8051</a:t>
            </a:r>
          </a:p>
          <a:p>
            <a:pPr>
              <a:lnSpc>
                <a:spcPts val="2400"/>
              </a:lnSpc>
            </a:pPr>
            <a:r>
              <a:rPr lang="en-US" sz="2200" b="1" dirty="0"/>
              <a:t>	</a:t>
            </a:r>
            <a:r>
              <a:rPr lang="en-US" sz="2200" b="1" dirty="0">
                <a:solidFill>
                  <a:srgbClr val="004620"/>
                </a:solidFill>
              </a:rPr>
              <a:t>&gt;&gt;</a:t>
            </a:r>
            <a:r>
              <a:rPr lang="en-US" sz="2200" b="1" dirty="0"/>
              <a:t> 	Describe serial communication features of the 8051</a:t>
            </a:r>
          </a:p>
          <a:p>
            <a:pPr>
              <a:lnSpc>
                <a:spcPts val="2400"/>
              </a:lnSpc>
            </a:pPr>
            <a:r>
              <a:rPr lang="en-US" sz="2200" b="1" dirty="0"/>
              <a:t>	</a:t>
            </a:r>
            <a:r>
              <a:rPr lang="en-US" sz="2200" b="1" dirty="0">
                <a:solidFill>
                  <a:srgbClr val="004620"/>
                </a:solidFill>
              </a:rPr>
              <a:t>&gt;&gt;</a:t>
            </a:r>
            <a:r>
              <a:rPr lang="en-US" sz="2200" b="1" dirty="0"/>
              <a:t> 	Program the 8051 serial port in Assembly and C</a:t>
            </a:r>
          </a:p>
          <a:p>
            <a:pPr>
              <a:lnSpc>
                <a:spcPts val="2400"/>
              </a:lnSpc>
            </a:pPr>
            <a:r>
              <a:rPr lang="en-US" sz="2200" b="1" dirty="0"/>
              <a:t>	</a:t>
            </a:r>
            <a:r>
              <a:rPr lang="en-US" sz="2200" b="1" dirty="0">
                <a:solidFill>
                  <a:srgbClr val="004620"/>
                </a:solidFill>
              </a:rPr>
              <a:t>&gt;&gt;</a:t>
            </a:r>
            <a:r>
              <a:rPr lang="en-US" sz="2200" b="1" dirty="0"/>
              <a:t> 	Program the second serial port of DS89C4x0 in Assembly and C</a:t>
            </a:r>
          </a:p>
        </p:txBody>
      </p:sp>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60000"/>
                  <a:lumOff val="40000"/>
                </a:schemeClr>
              </a:solidFill>
            </a:endParaRPr>
          </a:p>
        </p:txBody>
      </p:sp>
      <p:sp>
        <p:nvSpPr>
          <p:cNvPr id="5" name="TextBox 4">
            <a:extLst>
              <a:ext uri="{FF2B5EF4-FFF2-40B4-BE49-F238E27FC236}">
                <a16:creationId xmlns:a16="http://schemas.microsoft.com/office/drawing/2014/main" id="{6EFA0293-F92D-4C5B-A1F6-E717645B0741}"/>
              </a:ext>
            </a:extLst>
          </p:cNvPr>
          <p:cNvSpPr txBox="1"/>
          <p:nvPr/>
        </p:nvSpPr>
        <p:spPr>
          <a:xfrm>
            <a:off x="948813" y="350174"/>
            <a:ext cx="10294374" cy="769441"/>
          </a:xfrm>
          <a:prstGeom prst="rect">
            <a:avLst/>
          </a:prstGeom>
          <a:noFill/>
        </p:spPr>
        <p:txBody>
          <a:bodyPr wrap="square" rtlCol="0">
            <a:spAutoFit/>
          </a:bodyPr>
          <a:lstStyle/>
          <a:p>
            <a:r>
              <a:rPr lang="en-US" sz="4400" b="1" dirty="0"/>
              <a:t>Objectives</a:t>
            </a:r>
          </a:p>
        </p:txBody>
      </p:sp>
      <p:sp>
        <p:nvSpPr>
          <p:cNvPr id="8" name="TextBox 7">
            <a:extLst>
              <a:ext uri="{FF2B5EF4-FFF2-40B4-BE49-F238E27FC236}">
                <a16:creationId xmlns:a16="http://schemas.microsoft.com/office/drawing/2014/main" id="{24140DEA-4B6D-44C7-BF9C-E734A8680952}"/>
              </a:ext>
            </a:extLst>
          </p:cNvPr>
          <p:cNvSpPr txBox="1"/>
          <p:nvPr/>
        </p:nvSpPr>
        <p:spPr>
          <a:xfrm>
            <a:off x="0" y="1500181"/>
            <a:ext cx="12192000" cy="830997"/>
          </a:xfrm>
          <a:prstGeom prst="rect">
            <a:avLst/>
          </a:prstGeom>
          <a:noFill/>
        </p:spPr>
        <p:txBody>
          <a:bodyPr wrap="square" rtlCol="0">
            <a:spAutoFit/>
          </a:bodyPr>
          <a:lstStyle/>
          <a:p>
            <a:pPr algn="ctr"/>
            <a:r>
              <a:rPr lang="en-US" sz="2400" b="1" dirty="0">
                <a:solidFill>
                  <a:srgbClr val="007A37"/>
                </a:solidFill>
              </a:rPr>
              <a:t>Upon completion of this chapter, you will be able to:</a:t>
            </a:r>
          </a:p>
          <a:p>
            <a:pPr algn="ctr"/>
            <a:endParaRPr lang="en-US" sz="2400" dirty="0">
              <a:solidFill>
                <a:srgbClr val="007A37"/>
              </a:solidFill>
            </a:endParaRPr>
          </a:p>
        </p:txBody>
      </p:sp>
    </p:spTree>
    <p:extLst>
      <p:ext uri="{BB962C8B-B14F-4D97-AF65-F5344CB8AC3E}">
        <p14:creationId xmlns:p14="http://schemas.microsoft.com/office/powerpoint/2010/main" val="299669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7BD976F-6729-44E0-A959-FD99CA796B2B}"/>
              </a:ext>
            </a:extLst>
          </p:cNvPr>
          <p:cNvSpPr/>
          <p:nvPr/>
        </p:nvSpPr>
        <p:spPr>
          <a:xfrm>
            <a:off x="1335313" y="1490855"/>
            <a:ext cx="9390743" cy="5226428"/>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10-10</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FB0E6BF-D319-404B-8308-B7EC6638C5E4}"/>
              </a:ext>
            </a:extLst>
          </p:cNvPr>
          <p:cNvSpPr txBox="1"/>
          <p:nvPr/>
        </p:nvSpPr>
        <p:spPr>
          <a:xfrm>
            <a:off x="1785257" y="1538264"/>
            <a:ext cx="8839199" cy="5437386"/>
          </a:xfrm>
          <a:prstGeom prst="rect">
            <a:avLst/>
          </a:prstGeom>
          <a:noFill/>
        </p:spPr>
        <p:txBody>
          <a:bodyPr wrap="square">
            <a:spAutoFit/>
          </a:bodyPr>
          <a:lstStyle/>
          <a:p>
            <a:pPr>
              <a:lnSpc>
                <a:spcPts val="1300"/>
              </a:lnSpc>
            </a:pPr>
            <a:r>
              <a:rPr lang="en-US" sz="1350" b="1" dirty="0">
                <a:solidFill>
                  <a:srgbClr val="004620"/>
                </a:solidFill>
                <a:latin typeface="Courier New" panose="02070309020205020404" pitchFamily="49" charset="0"/>
                <a:cs typeface="Courier New" panose="02070309020205020404" pitchFamily="49" charset="0"/>
              </a:rPr>
              <a:t>		SW	 BIT P1.2</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ORG	 0H		;Starting position</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MAIN:		MOV	 TMOD,#20H</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MOV	 TH1,#-6		;4800 baud rate (default)</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MOV	 SCON,#50H</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SETB	 TR1</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SETB	 SW		;make SW an input</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S1:		JNB	 SW,SLOWSP	;check SW status</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MOV	 A,PCON 		;read PCON</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SETB	 ACC.7		;set SMOD High for 9600</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MOV	 PCON,A		;write PCON</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SJMP	 OVER		;send message</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SLOWSP:		MOV	 A,PCON 		;read PCON</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CLR	 ACC.7		;make SMOD Low for 4800</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MOV	 PCON,A		;write PCON</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OVER:		MOV	 DPTR,#MESS1	;load address to message</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FN:		CLR	 A</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MOVC	 A,@A+DPTR	;read value</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JZ	 S1		;check for end of line</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ACALL	 SENDCOM		;send value to the serial port</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INC	 DPTR		;move to next value</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SJMP	 FN		;repeat</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SENDCOM:</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MOV	 SBUF,A		;place value in buffer</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HERE:		JNB	 TI,HERE		;wait until transmitted</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CLR	 TI		;clear</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RET			;return</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MESS1:	DB	"The Earth is but One Country",0</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END</a:t>
            </a:r>
          </a:p>
        </p:txBody>
      </p:sp>
      <p:sp>
        <p:nvSpPr>
          <p:cNvPr id="11" name="TextBox 10">
            <a:extLst>
              <a:ext uri="{FF2B5EF4-FFF2-40B4-BE49-F238E27FC236}">
                <a16:creationId xmlns:a16="http://schemas.microsoft.com/office/drawing/2014/main" id="{DB5B1A5B-D4FA-45E0-86CE-21FBEC8837EA}"/>
              </a:ext>
            </a:extLst>
          </p:cNvPr>
          <p:cNvSpPr txBox="1"/>
          <p:nvPr/>
        </p:nvSpPr>
        <p:spPr>
          <a:xfrm>
            <a:off x="-324699" y="1069825"/>
            <a:ext cx="12192000" cy="365934"/>
          </a:xfrm>
          <a:prstGeom prst="rect">
            <a:avLst/>
          </a:prstGeom>
          <a:noFill/>
        </p:spPr>
        <p:txBody>
          <a:bodyPr wrap="square">
            <a:spAutoFit/>
          </a:bodyPr>
          <a:lstStyle/>
          <a:p>
            <a:pPr algn="ctr">
              <a:lnSpc>
                <a:spcPts val="2000"/>
              </a:lnSpc>
            </a:pPr>
            <a:r>
              <a:rPr lang="en-US" sz="2000" b="1" dirty="0">
                <a:solidFill>
                  <a:schemeClr val="bg1"/>
                </a:solidFill>
              </a:rPr>
              <a:t>Solution:</a:t>
            </a:r>
          </a:p>
        </p:txBody>
      </p:sp>
      <p:sp>
        <p:nvSpPr>
          <p:cNvPr id="14" name="Rectangle 13">
            <a:extLst>
              <a:ext uri="{FF2B5EF4-FFF2-40B4-BE49-F238E27FC236}">
                <a16:creationId xmlns:a16="http://schemas.microsoft.com/office/drawing/2014/main" id="{C971FB80-72EA-4E46-B24E-BCE44374800D}"/>
              </a:ext>
            </a:extLst>
          </p:cNvPr>
          <p:cNvSpPr/>
          <p:nvPr/>
        </p:nvSpPr>
        <p:spPr>
          <a:xfrm>
            <a:off x="3091543" y="227802"/>
            <a:ext cx="8775758" cy="786928"/>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578413-DFD9-4811-A4DE-225A586CAB43}"/>
              </a:ext>
            </a:extLst>
          </p:cNvPr>
          <p:cNvSpPr txBox="1"/>
          <p:nvPr/>
        </p:nvSpPr>
        <p:spPr>
          <a:xfrm>
            <a:off x="3091543" y="280384"/>
            <a:ext cx="8775758" cy="707886"/>
          </a:xfrm>
          <a:prstGeom prst="rect">
            <a:avLst/>
          </a:prstGeom>
          <a:noFill/>
        </p:spPr>
        <p:txBody>
          <a:bodyPr wrap="square">
            <a:spAutoFit/>
          </a:bodyPr>
          <a:lstStyle/>
          <a:p>
            <a:pPr algn="ctr">
              <a:lnSpc>
                <a:spcPts val="1600"/>
              </a:lnSpc>
            </a:pPr>
            <a:r>
              <a:rPr lang="en-US" sz="1500" b="1" dirty="0"/>
              <a:t>Write a program to send the message “The Earth is but One Country” to serial port.  Assume a SW is connected to pin P1.2. Monitor its status and set the baud rate as follows:   SW = 0, 4800 baud rate </a:t>
            </a:r>
          </a:p>
          <a:p>
            <a:pPr algn="ctr">
              <a:lnSpc>
                <a:spcPts val="1600"/>
              </a:lnSpc>
            </a:pPr>
            <a:r>
              <a:rPr lang="en-US" sz="1500" b="1" dirty="0"/>
              <a:t>SW = 1, 9600 baud rate Assume XTAL = 11.0592 MHz, 8-bit data, and 1 stop bit.</a:t>
            </a:r>
          </a:p>
        </p:txBody>
      </p:sp>
    </p:spTree>
    <p:extLst>
      <p:ext uri="{BB962C8B-B14F-4D97-AF65-F5344CB8AC3E}">
        <p14:creationId xmlns:p14="http://schemas.microsoft.com/office/powerpoint/2010/main" val="276342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1+#ppt_w/2"/>
                                          </p:val>
                                        </p:tav>
                                        <p:tav tm="100000">
                                          <p:val>
                                            <p:strVal val="#ppt_x"/>
                                          </p:val>
                                        </p:tav>
                                      </p:tavLst>
                                    </p:anim>
                                    <p:anim calcmode="lin" valueType="num">
                                      <p:cBhvr additive="base">
                                        <p:cTn id="15" dur="50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1+#ppt_w/2"/>
                                          </p:val>
                                        </p:tav>
                                        <p:tav tm="100000">
                                          <p:val>
                                            <p:strVal val="#ppt_x"/>
                                          </p:val>
                                        </p:tav>
                                      </p:tavLst>
                                    </p:anim>
                                    <p:anim calcmode="lin" valueType="num">
                                      <p:cBhvr additive="base">
                                        <p:cTn id="19"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down)">
                                      <p:cBhvr>
                                        <p:cTn id="29" dur="500"/>
                                        <p:tgtEl>
                                          <p:spTgt spid="1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0" grpId="0"/>
      <p:bldP spid="8" grpId="0"/>
      <p:bldP spid="11" grpId="0"/>
      <p:bldP spid="14" grpId="0" animBg="1"/>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630355" cy="461665"/>
          </a:xfrm>
          <a:prstGeom prst="rect">
            <a:avLst/>
          </a:prstGeom>
          <a:noFill/>
        </p:spPr>
        <p:txBody>
          <a:bodyPr wrap="square" rtlCol="0">
            <a:spAutoFit/>
          </a:bodyPr>
          <a:lstStyle/>
          <a:p>
            <a:pPr lvl="0">
              <a:defRPr/>
            </a:pPr>
            <a:r>
              <a:rPr lang="en-US" sz="2400" b="1" dirty="0">
                <a:solidFill>
                  <a:prstClr val="black"/>
                </a:solidFill>
              </a:rPr>
              <a:t>Table 10-6: SFR Byte Addresses for DS89C4x0 Serial Ports</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1EE8BC9-7CBA-415F-8A3D-57041EEE2145}"/>
              </a:ext>
            </a:extLst>
          </p:cNvPr>
          <p:cNvSpPr/>
          <p:nvPr/>
        </p:nvSpPr>
        <p:spPr>
          <a:xfrm>
            <a:off x="348343" y="2206171"/>
            <a:ext cx="11567885" cy="3556000"/>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A2F7330-D16D-42A9-B617-C02C65842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971" y="2357482"/>
            <a:ext cx="11125196" cy="3126755"/>
          </a:xfrm>
          <a:prstGeom prst="rect">
            <a:avLst/>
          </a:prstGeom>
        </p:spPr>
      </p:pic>
    </p:spTree>
    <p:extLst>
      <p:ext uri="{BB962C8B-B14F-4D97-AF65-F5344CB8AC3E}">
        <p14:creationId xmlns:p14="http://schemas.microsoft.com/office/powerpoint/2010/main" val="375985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outVertical)">
                                      <p:cBhvr>
                                        <p:cTn id="14" dur="500"/>
                                        <p:tgtEl>
                                          <p:spTgt spid="4"/>
                                        </p:tgtEl>
                                      </p:cBhvr>
                                    </p:animEffect>
                                  </p:childTnLst>
                                </p:cTn>
                              </p:par>
                              <p:par>
                                <p:cTn id="15" presetID="16" presetClass="entr" presetSubtype="37"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outVertic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531388" y="2299533"/>
            <a:ext cx="4176881" cy="2308324"/>
          </a:xfrm>
          <a:prstGeom prst="rect">
            <a:avLst/>
          </a:prstGeom>
          <a:noFill/>
        </p:spPr>
        <p:txBody>
          <a:bodyPr wrap="square" rtlCol="0">
            <a:spAutoFit/>
          </a:bodyPr>
          <a:lstStyle/>
          <a:p>
            <a:pPr lvl="0">
              <a:defRPr/>
            </a:pPr>
            <a:r>
              <a:rPr lang="en-US" sz="2400" b="1" dirty="0">
                <a:solidFill>
                  <a:prstClr val="black"/>
                </a:solidFill>
              </a:rPr>
              <a:t>Figure 10-10. DS89C4x0 Pin Diagram </a:t>
            </a:r>
          </a:p>
          <a:p>
            <a:pPr lvl="0">
              <a:defRPr/>
            </a:pPr>
            <a:endParaRPr lang="en-US" sz="2400" b="1" dirty="0">
              <a:solidFill>
                <a:prstClr val="black"/>
              </a:solidFill>
            </a:endParaRPr>
          </a:p>
          <a:p>
            <a:pPr lvl="0">
              <a:defRPr/>
            </a:pPr>
            <a:r>
              <a:rPr lang="en-US" sz="2400" b="1" i="1" dirty="0">
                <a:solidFill>
                  <a:srgbClr val="007A37"/>
                </a:solidFill>
              </a:rPr>
              <a:t>Note: </a:t>
            </a:r>
            <a:r>
              <a:rPr lang="en-US" sz="2400" b="1" dirty="0">
                <a:solidFill>
                  <a:srgbClr val="007A37"/>
                </a:solidFill>
              </a:rPr>
              <a:t>Notice P1.2 and P1.3 pins are used by Rx and Tx lines of the 2nd serial port</a:t>
            </a:r>
            <a:endParaRPr kumimoji="0" lang="en-US" sz="2400" b="1" u="none" strike="noStrike" kern="1200" cap="none" spc="0" normalizeH="0" baseline="0" noProof="0" dirty="0">
              <a:ln>
                <a:noFill/>
              </a:ln>
              <a:solidFill>
                <a:srgbClr val="007A37"/>
              </a:solidFill>
              <a:effectLst/>
              <a:uLnTx/>
              <a:uFillTx/>
              <a:latin typeface="Calibri" panose="020F0502020204030204"/>
            </a:endParaRPr>
          </a:p>
        </p:txBody>
      </p:sp>
      <p:sp>
        <p:nvSpPr>
          <p:cNvPr id="13" name="Rectangle 12">
            <a:extLst>
              <a:ext uri="{FF2B5EF4-FFF2-40B4-BE49-F238E27FC236}">
                <a16:creationId xmlns:a16="http://schemas.microsoft.com/office/drawing/2014/main" id="{B1EE8BC9-7CBA-415F-8A3D-57041EEE2145}"/>
              </a:ext>
            </a:extLst>
          </p:cNvPr>
          <p:cNvSpPr/>
          <p:nvPr/>
        </p:nvSpPr>
        <p:spPr>
          <a:xfrm>
            <a:off x="5239656" y="201790"/>
            <a:ext cx="6125029" cy="6503810"/>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EDC3B1B-1AB9-442B-9DBD-E26002395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0472" y="322238"/>
            <a:ext cx="5732716" cy="6213524"/>
          </a:xfrm>
          <a:prstGeom prst="rect">
            <a:avLst/>
          </a:prstGeom>
        </p:spPr>
      </p:pic>
    </p:spTree>
    <p:extLst>
      <p:ext uri="{BB962C8B-B14F-4D97-AF65-F5344CB8AC3E}">
        <p14:creationId xmlns:p14="http://schemas.microsoft.com/office/powerpoint/2010/main" val="228602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500"/>
                                        <p:tgtEl>
                                          <p:spTgt spid="10"/>
                                        </p:tgtEl>
                                      </p:cBhvr>
                                    </p:animEffect>
                                  </p:childTnLst>
                                </p:cTn>
                              </p:par>
                              <p:par>
                                <p:cTn id="8" presetID="21"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500"/>
                                        <p:tgtEl>
                                          <p:spTgt spid="3"/>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heel(1)">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630355" cy="461665"/>
          </a:xfrm>
          <a:prstGeom prst="rect">
            <a:avLst/>
          </a:prstGeom>
          <a:noFill/>
        </p:spPr>
        <p:txBody>
          <a:bodyPr wrap="square" rtlCol="0">
            <a:spAutoFit/>
          </a:bodyPr>
          <a:lstStyle/>
          <a:p>
            <a:pPr lvl="0">
              <a:defRPr/>
            </a:pPr>
            <a:r>
              <a:rPr lang="en-US" sz="2400" b="1" dirty="0">
                <a:solidFill>
                  <a:prstClr val="black"/>
                </a:solidFill>
              </a:rPr>
              <a:t>Figure 10-11. (a) Inside MAX232 and (b) its Connection to the DS89C4x0</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1EE8BC9-7CBA-415F-8A3D-57041EEE2145}"/>
              </a:ext>
            </a:extLst>
          </p:cNvPr>
          <p:cNvSpPr/>
          <p:nvPr/>
        </p:nvSpPr>
        <p:spPr>
          <a:xfrm>
            <a:off x="878114" y="1924664"/>
            <a:ext cx="10435771" cy="4380272"/>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65E37D8-3472-40B0-982F-B47CD36F8CE7}"/>
              </a:ext>
            </a:extLst>
          </p:cNvPr>
          <p:cNvPicPr>
            <a:picLocks noChangeAspect="1"/>
          </p:cNvPicPr>
          <p:nvPr/>
        </p:nvPicPr>
        <p:blipFill rotWithShape="1">
          <a:blip r:embed="rId2">
            <a:extLst>
              <a:ext uri="{28A0092B-C50C-407E-A947-70E740481C1C}">
                <a14:useLocalDpi xmlns:a14="http://schemas.microsoft.com/office/drawing/2010/main" val="0"/>
              </a:ext>
            </a:extLst>
          </a:blip>
          <a:srcRect t="5212"/>
          <a:stretch/>
        </p:blipFill>
        <p:spPr>
          <a:xfrm>
            <a:off x="1864906" y="2063154"/>
            <a:ext cx="8798165" cy="4103292"/>
          </a:xfrm>
          <a:prstGeom prst="rect">
            <a:avLst/>
          </a:prstGeom>
        </p:spPr>
      </p:pic>
    </p:spTree>
    <p:extLst>
      <p:ext uri="{BB962C8B-B14F-4D97-AF65-F5344CB8AC3E}">
        <p14:creationId xmlns:p14="http://schemas.microsoft.com/office/powerpoint/2010/main" val="71182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348343" y="3044787"/>
            <a:ext cx="3492560" cy="830997"/>
          </a:xfrm>
          <a:prstGeom prst="rect">
            <a:avLst/>
          </a:prstGeom>
          <a:noFill/>
        </p:spPr>
        <p:txBody>
          <a:bodyPr wrap="square" rtlCol="0">
            <a:spAutoFit/>
          </a:bodyPr>
          <a:lstStyle/>
          <a:p>
            <a:pPr lvl="0">
              <a:defRPr/>
            </a:pPr>
            <a:r>
              <a:rPr lang="en-US" sz="2400" b="1" dirty="0">
                <a:solidFill>
                  <a:prstClr val="black"/>
                </a:solidFill>
              </a:rPr>
              <a:t>Table 10-7: SFR Addresses for the DS89C4x0 </a:t>
            </a:r>
          </a:p>
        </p:txBody>
      </p:sp>
      <p:sp>
        <p:nvSpPr>
          <p:cNvPr id="13" name="Rectangle 12">
            <a:extLst>
              <a:ext uri="{FF2B5EF4-FFF2-40B4-BE49-F238E27FC236}">
                <a16:creationId xmlns:a16="http://schemas.microsoft.com/office/drawing/2014/main" id="{B1EE8BC9-7CBA-415F-8A3D-57041EEE2145}"/>
              </a:ext>
            </a:extLst>
          </p:cNvPr>
          <p:cNvSpPr/>
          <p:nvPr/>
        </p:nvSpPr>
        <p:spPr>
          <a:xfrm>
            <a:off x="4223657" y="130629"/>
            <a:ext cx="7620000" cy="6604000"/>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68A7C84-B1A6-4A18-9B8C-E0FD3E5ED20C}"/>
              </a:ext>
            </a:extLst>
          </p:cNvPr>
          <p:cNvSpPr txBox="1"/>
          <p:nvPr/>
        </p:nvSpPr>
        <p:spPr>
          <a:xfrm>
            <a:off x="4905828" y="131170"/>
            <a:ext cx="7286171" cy="6658233"/>
          </a:xfrm>
          <a:prstGeom prst="rect">
            <a:avLst/>
          </a:prstGeom>
          <a:noFill/>
        </p:spPr>
        <p:txBody>
          <a:bodyPr wrap="square">
            <a:spAutoFit/>
          </a:bodyPr>
          <a:lstStyle/>
          <a:p>
            <a:pPr>
              <a:lnSpc>
                <a:spcPts val="1600"/>
              </a:lnSpc>
            </a:pPr>
            <a:r>
              <a:rPr lang="en-US" sz="1500" b="1" i="1" u="sng" dirty="0">
                <a:solidFill>
                  <a:srgbClr val="004620"/>
                </a:solidFill>
              </a:rPr>
              <a:t>Symbol		Name				Address	</a:t>
            </a:r>
          </a:p>
          <a:p>
            <a:pPr>
              <a:lnSpc>
                <a:spcPts val="1600"/>
              </a:lnSpc>
            </a:pPr>
            <a:r>
              <a:rPr lang="en-US" sz="1500" b="1" u="sng" dirty="0">
                <a:solidFill>
                  <a:srgbClr val="007A37"/>
                </a:solidFill>
              </a:rPr>
              <a:t>ACC*		Accumulator			E0H	</a:t>
            </a:r>
          </a:p>
          <a:p>
            <a:pPr>
              <a:lnSpc>
                <a:spcPts val="1600"/>
              </a:lnSpc>
            </a:pPr>
            <a:r>
              <a:rPr lang="en-US" sz="1500" b="1" u="sng" dirty="0">
                <a:solidFill>
                  <a:srgbClr val="007A37"/>
                </a:solidFill>
              </a:rPr>
              <a:t>B*		B register				F0H	</a:t>
            </a:r>
          </a:p>
          <a:p>
            <a:pPr>
              <a:lnSpc>
                <a:spcPts val="1600"/>
              </a:lnSpc>
            </a:pPr>
            <a:r>
              <a:rPr lang="en-US" sz="1500" b="1" u="sng" dirty="0">
                <a:solidFill>
                  <a:srgbClr val="007A37"/>
                </a:solidFill>
              </a:rPr>
              <a:t>PSW*		Program status word			D0H	</a:t>
            </a:r>
          </a:p>
          <a:p>
            <a:pPr>
              <a:lnSpc>
                <a:spcPts val="1600"/>
              </a:lnSpc>
            </a:pPr>
            <a:r>
              <a:rPr lang="en-US" sz="1500" b="1" u="sng" dirty="0">
                <a:solidFill>
                  <a:srgbClr val="007A37"/>
                </a:solidFill>
              </a:rPr>
              <a:t>SP		Stack pointer			81H	</a:t>
            </a:r>
          </a:p>
          <a:p>
            <a:pPr>
              <a:lnSpc>
                <a:spcPts val="1600"/>
              </a:lnSpc>
            </a:pPr>
            <a:r>
              <a:rPr lang="en-US" sz="1500" b="1" u="sng" dirty="0">
                <a:solidFill>
                  <a:srgbClr val="007A37"/>
                </a:solidFill>
              </a:rPr>
              <a:t>DPTR		Data pointer 2 bytes				</a:t>
            </a:r>
          </a:p>
          <a:p>
            <a:pPr>
              <a:lnSpc>
                <a:spcPts val="1600"/>
              </a:lnSpc>
            </a:pPr>
            <a:r>
              <a:rPr lang="en-US" sz="1500" b="1" u="sng" dirty="0">
                <a:solidFill>
                  <a:srgbClr val="007A37"/>
                </a:solidFill>
              </a:rPr>
              <a:t>DPL		Low byte				82H	</a:t>
            </a:r>
          </a:p>
          <a:p>
            <a:pPr>
              <a:lnSpc>
                <a:spcPts val="1600"/>
              </a:lnSpc>
            </a:pPr>
            <a:r>
              <a:rPr lang="en-US" sz="1500" b="1" u="sng" dirty="0">
                <a:solidFill>
                  <a:srgbClr val="007A37"/>
                </a:solidFill>
              </a:rPr>
              <a:t>DPH		High byte				83H	</a:t>
            </a:r>
          </a:p>
          <a:p>
            <a:pPr>
              <a:lnSpc>
                <a:spcPts val="1600"/>
              </a:lnSpc>
            </a:pPr>
            <a:r>
              <a:rPr lang="en-US" sz="1500" b="1" u="sng" dirty="0">
                <a:solidFill>
                  <a:srgbClr val="007A37"/>
                </a:solidFill>
              </a:rPr>
              <a:t>P0*		Port 0				80H	</a:t>
            </a:r>
          </a:p>
          <a:p>
            <a:pPr>
              <a:lnSpc>
                <a:spcPts val="1600"/>
              </a:lnSpc>
            </a:pPr>
            <a:r>
              <a:rPr lang="en-US" sz="1500" b="1" u="sng" dirty="0">
                <a:solidFill>
                  <a:srgbClr val="007A37"/>
                </a:solidFill>
              </a:rPr>
              <a:t>P1*		Port 1				90H	</a:t>
            </a:r>
          </a:p>
          <a:p>
            <a:pPr>
              <a:lnSpc>
                <a:spcPts val="1600"/>
              </a:lnSpc>
            </a:pPr>
            <a:r>
              <a:rPr lang="en-US" sz="1500" b="1" u="sng" dirty="0">
                <a:solidFill>
                  <a:srgbClr val="007A37"/>
                </a:solidFill>
              </a:rPr>
              <a:t>P2*		Port 2				0A0H	</a:t>
            </a:r>
          </a:p>
          <a:p>
            <a:pPr>
              <a:lnSpc>
                <a:spcPts val="1600"/>
              </a:lnSpc>
            </a:pPr>
            <a:r>
              <a:rPr lang="en-US" sz="1500" b="1" u="sng" dirty="0">
                <a:solidFill>
                  <a:srgbClr val="007A37"/>
                </a:solidFill>
              </a:rPr>
              <a:t>P3*		Port 3				B0H	</a:t>
            </a:r>
          </a:p>
          <a:p>
            <a:pPr>
              <a:lnSpc>
                <a:spcPts val="1600"/>
              </a:lnSpc>
            </a:pPr>
            <a:r>
              <a:rPr lang="en-US" sz="1500" b="1" u="sng" dirty="0">
                <a:solidFill>
                  <a:srgbClr val="007A37"/>
                </a:solidFill>
              </a:rPr>
              <a:t>IP*		Interrupt priority control		B8H	</a:t>
            </a:r>
          </a:p>
          <a:p>
            <a:pPr>
              <a:lnSpc>
                <a:spcPts val="1600"/>
              </a:lnSpc>
            </a:pPr>
            <a:r>
              <a:rPr lang="en-US" sz="1500" b="1" u="sng" dirty="0">
                <a:solidFill>
                  <a:srgbClr val="007A37"/>
                </a:solidFill>
              </a:rPr>
              <a:t>IE*		Interrupt enable control		A8H	</a:t>
            </a:r>
          </a:p>
          <a:p>
            <a:pPr>
              <a:lnSpc>
                <a:spcPts val="1600"/>
              </a:lnSpc>
            </a:pPr>
            <a:r>
              <a:rPr lang="en-US" sz="1500" b="1" u="sng" dirty="0">
                <a:solidFill>
                  <a:srgbClr val="007A37"/>
                </a:solidFill>
              </a:rPr>
              <a:t>TMOD		Timer/counter mode control		89H	</a:t>
            </a:r>
          </a:p>
          <a:p>
            <a:pPr>
              <a:lnSpc>
                <a:spcPts val="1600"/>
              </a:lnSpc>
            </a:pPr>
            <a:r>
              <a:rPr lang="en-US" sz="1500" b="1" u="sng" dirty="0">
                <a:solidFill>
                  <a:srgbClr val="007A37"/>
                </a:solidFill>
              </a:rPr>
              <a:t>TCON*		Timer/counter control			88H	</a:t>
            </a:r>
          </a:p>
          <a:p>
            <a:pPr>
              <a:lnSpc>
                <a:spcPts val="1600"/>
              </a:lnSpc>
            </a:pPr>
            <a:r>
              <a:rPr lang="en-US" sz="1500" b="1" u="sng" dirty="0">
                <a:solidFill>
                  <a:srgbClr val="007A37"/>
                </a:solidFill>
              </a:rPr>
              <a:t>T2CON*		Timer/counter 2 control		C8H	</a:t>
            </a:r>
          </a:p>
          <a:p>
            <a:pPr>
              <a:lnSpc>
                <a:spcPts val="1600"/>
              </a:lnSpc>
            </a:pPr>
            <a:r>
              <a:rPr lang="en-US" sz="1500" b="1" u="sng" dirty="0">
                <a:solidFill>
                  <a:srgbClr val="007A37"/>
                </a:solidFill>
              </a:rPr>
              <a:t>T2MOD		Timer/counter mode control		C9H	</a:t>
            </a:r>
          </a:p>
          <a:p>
            <a:pPr>
              <a:lnSpc>
                <a:spcPts val="1600"/>
              </a:lnSpc>
            </a:pPr>
            <a:r>
              <a:rPr lang="en-US" sz="1500" b="1" u="sng" dirty="0">
                <a:solidFill>
                  <a:srgbClr val="007A37"/>
                </a:solidFill>
              </a:rPr>
              <a:t>TH0		Timer/counter 0 high byte		8CH	</a:t>
            </a:r>
          </a:p>
          <a:p>
            <a:pPr>
              <a:lnSpc>
                <a:spcPts val="1600"/>
              </a:lnSpc>
            </a:pPr>
            <a:r>
              <a:rPr lang="en-US" sz="1500" b="1" u="sng" dirty="0">
                <a:solidFill>
                  <a:srgbClr val="007A37"/>
                </a:solidFill>
              </a:rPr>
              <a:t>TL0		Timer/counter 0 low byte		8AH	</a:t>
            </a:r>
          </a:p>
          <a:p>
            <a:pPr>
              <a:lnSpc>
                <a:spcPts val="1600"/>
              </a:lnSpc>
            </a:pPr>
            <a:r>
              <a:rPr lang="en-US" sz="1500" b="1" u="sng" dirty="0">
                <a:solidFill>
                  <a:srgbClr val="007A37"/>
                </a:solidFill>
              </a:rPr>
              <a:t>TH1		Timer/counter 1 high byte		8DH	</a:t>
            </a:r>
          </a:p>
          <a:p>
            <a:pPr>
              <a:lnSpc>
                <a:spcPts val="1600"/>
              </a:lnSpc>
            </a:pPr>
            <a:r>
              <a:rPr lang="en-US" sz="1500" b="1" u="sng" dirty="0">
                <a:solidFill>
                  <a:srgbClr val="007A37"/>
                </a:solidFill>
              </a:rPr>
              <a:t>TL1		Timer/counter 1 low byte		8BH	</a:t>
            </a:r>
          </a:p>
          <a:p>
            <a:pPr>
              <a:lnSpc>
                <a:spcPts val="1600"/>
              </a:lnSpc>
            </a:pPr>
            <a:r>
              <a:rPr lang="en-US" sz="1500" b="1" u="sng" dirty="0">
                <a:solidFill>
                  <a:srgbClr val="007A37"/>
                </a:solidFill>
              </a:rPr>
              <a:t>TH2		Timer/counter 2 high byte		CDH	</a:t>
            </a:r>
          </a:p>
          <a:p>
            <a:pPr>
              <a:lnSpc>
                <a:spcPts val="1600"/>
              </a:lnSpc>
            </a:pPr>
            <a:r>
              <a:rPr lang="en-US" sz="1500" b="1" u="sng" dirty="0">
                <a:solidFill>
                  <a:srgbClr val="007A37"/>
                </a:solidFill>
              </a:rPr>
              <a:t>TL2		Timer/counter 2 low byte		CCH	</a:t>
            </a:r>
          </a:p>
          <a:p>
            <a:pPr>
              <a:lnSpc>
                <a:spcPts val="1600"/>
              </a:lnSpc>
            </a:pPr>
            <a:r>
              <a:rPr lang="en-US" sz="1500" b="1" u="sng" dirty="0">
                <a:solidFill>
                  <a:srgbClr val="007A37"/>
                </a:solidFill>
              </a:rPr>
              <a:t>RCAP2H		T/C 2 capture register high byte		CBH	</a:t>
            </a:r>
          </a:p>
          <a:p>
            <a:pPr>
              <a:lnSpc>
                <a:spcPts val="1600"/>
              </a:lnSpc>
            </a:pPr>
            <a:r>
              <a:rPr lang="en-US" sz="1500" b="1" u="sng" dirty="0">
                <a:solidFill>
                  <a:srgbClr val="007A37"/>
                </a:solidFill>
              </a:rPr>
              <a:t>RCAP2L		T/C 2 capture register low byte		CAH	</a:t>
            </a:r>
          </a:p>
          <a:p>
            <a:pPr>
              <a:lnSpc>
                <a:spcPts val="1600"/>
              </a:lnSpc>
            </a:pPr>
            <a:r>
              <a:rPr lang="en-US" sz="1500" b="1" u="sng" dirty="0">
                <a:solidFill>
                  <a:srgbClr val="007A37"/>
                </a:solidFill>
              </a:rPr>
              <a:t>SCON0*		Serial control (first serial port)		98H	</a:t>
            </a:r>
          </a:p>
          <a:p>
            <a:pPr>
              <a:lnSpc>
                <a:spcPts val="1600"/>
              </a:lnSpc>
            </a:pPr>
            <a:r>
              <a:rPr lang="en-US" sz="1500" b="1" u="sng" dirty="0">
                <a:solidFill>
                  <a:srgbClr val="007A37"/>
                </a:solidFill>
              </a:rPr>
              <a:t>SBUF0		Serial data buffer (first serial port)		99H	</a:t>
            </a:r>
          </a:p>
          <a:p>
            <a:pPr>
              <a:lnSpc>
                <a:spcPts val="1600"/>
              </a:lnSpc>
            </a:pPr>
            <a:r>
              <a:rPr lang="en-US" sz="1500" b="1" u="sng" dirty="0">
                <a:solidFill>
                  <a:srgbClr val="007A37"/>
                </a:solidFill>
              </a:rPr>
              <a:t>PCON		Power control			87H	</a:t>
            </a:r>
          </a:p>
          <a:p>
            <a:pPr>
              <a:lnSpc>
                <a:spcPts val="1600"/>
              </a:lnSpc>
            </a:pPr>
            <a:r>
              <a:rPr lang="en-US" sz="1500" b="1" u="sng" dirty="0">
                <a:solidFill>
                  <a:srgbClr val="007A37"/>
                </a:solidFill>
              </a:rPr>
              <a:t>SCON1*		Serial control(second serial port)		C0H	</a:t>
            </a:r>
          </a:p>
          <a:p>
            <a:pPr>
              <a:lnSpc>
                <a:spcPts val="1600"/>
              </a:lnSpc>
            </a:pPr>
            <a:r>
              <a:rPr lang="en-US" sz="1500" b="1" u="sng" dirty="0">
                <a:solidFill>
                  <a:srgbClr val="007A37"/>
                </a:solidFill>
              </a:rPr>
              <a:t>SBUF1		Serial data buffer (second serial port)	C1H	</a:t>
            </a:r>
          </a:p>
          <a:p>
            <a:pPr>
              <a:lnSpc>
                <a:spcPts val="1600"/>
              </a:lnSpc>
            </a:pPr>
            <a:r>
              <a:rPr lang="en-US" sz="1500" b="1" dirty="0"/>
              <a:t>* Bit-addressable </a:t>
            </a:r>
          </a:p>
        </p:txBody>
      </p:sp>
    </p:spTree>
    <p:extLst>
      <p:ext uri="{BB962C8B-B14F-4D97-AF65-F5344CB8AC3E}">
        <p14:creationId xmlns:p14="http://schemas.microsoft.com/office/powerpoint/2010/main" val="408756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7BD976F-6729-44E0-A959-FD99CA796B2B}"/>
              </a:ext>
            </a:extLst>
          </p:cNvPr>
          <p:cNvSpPr/>
          <p:nvPr/>
        </p:nvSpPr>
        <p:spPr>
          <a:xfrm>
            <a:off x="1470158" y="1687091"/>
            <a:ext cx="9154303" cy="4617845"/>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Figure 10-12. SCON0 and SCON1 Bit Addresses (TI and RI bits must be noted)</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CFCAE2AA-30BF-4F81-8050-3A936AB8F321}"/>
              </a:ext>
            </a:extLst>
          </p:cNvPr>
          <p:cNvSpPr txBox="1"/>
          <p:nvPr/>
        </p:nvSpPr>
        <p:spPr>
          <a:xfrm>
            <a:off x="1718981" y="2772439"/>
            <a:ext cx="8654525" cy="3416320"/>
          </a:xfrm>
          <a:prstGeom prst="rect">
            <a:avLst/>
          </a:prstGeom>
          <a:noFill/>
        </p:spPr>
        <p:txBody>
          <a:bodyPr wrap="square">
            <a:spAutoFit/>
          </a:bodyPr>
          <a:lstStyle/>
          <a:p>
            <a:r>
              <a:rPr lang="en-US" b="1" dirty="0">
                <a:solidFill>
                  <a:srgbClr val="007A37"/>
                </a:solidFill>
              </a:rPr>
              <a:t>Bits		   Bit Addresses</a:t>
            </a:r>
          </a:p>
          <a:p>
            <a:r>
              <a:rPr lang="en-US" b="1" dirty="0">
                <a:solidFill>
                  <a:srgbClr val="007A37"/>
                </a:solidFill>
              </a:rPr>
              <a:t>	Serial #0		Serial #1</a:t>
            </a:r>
          </a:p>
          <a:p>
            <a:r>
              <a:rPr lang="en-US" b="1" dirty="0">
                <a:solidFill>
                  <a:srgbClr val="007A37"/>
                </a:solidFill>
              </a:rPr>
              <a:t>SM0	SCON0.7 = 9FH	SCON1.7 = C7H	Serial port mode specifier</a:t>
            </a:r>
          </a:p>
          <a:p>
            <a:r>
              <a:rPr lang="en-US" b="1" dirty="0">
                <a:solidFill>
                  <a:srgbClr val="007A37"/>
                </a:solidFill>
              </a:rPr>
              <a:t>SM1	SCON0.6 = 9EH	SCON1.6 = C6H	Serial port mode specifier</a:t>
            </a:r>
          </a:p>
          <a:p>
            <a:r>
              <a:rPr lang="en-US" b="1" dirty="0">
                <a:solidFill>
                  <a:srgbClr val="007A37"/>
                </a:solidFill>
              </a:rPr>
              <a:t>SM2	SCON0.5 = 9DH	SCON1.5 = C5H	Multiprocessor com.</a:t>
            </a:r>
          </a:p>
          <a:p>
            <a:r>
              <a:rPr lang="en-US" b="1" dirty="0">
                <a:solidFill>
                  <a:srgbClr val="007A37"/>
                </a:solidFill>
              </a:rPr>
              <a:t>REN	SCON0.4 = 9CH	SCON1.4 = C4H	Enable/disable reception</a:t>
            </a:r>
          </a:p>
          <a:p>
            <a:r>
              <a:rPr lang="en-US" b="1" dirty="0">
                <a:solidFill>
                  <a:srgbClr val="007A37"/>
                </a:solidFill>
              </a:rPr>
              <a:t>TB8	SCON0.3 = 9BH	SCON1.3 = C3H	Not widely used</a:t>
            </a:r>
          </a:p>
          <a:p>
            <a:r>
              <a:rPr lang="en-US" b="1" dirty="0">
                <a:solidFill>
                  <a:srgbClr val="007A37"/>
                </a:solidFill>
              </a:rPr>
              <a:t>RB8	SCON0.2 = 9AH	SCON1.2 = C2H	Not widely used</a:t>
            </a:r>
          </a:p>
          <a:p>
            <a:r>
              <a:rPr lang="en-US" b="1" dirty="0">
                <a:solidFill>
                  <a:srgbClr val="007A37"/>
                </a:solidFill>
              </a:rPr>
              <a:t>TI	SCON0.1 = 99H	SCON1.1 = C1H	Transmit interrupt flag</a:t>
            </a:r>
          </a:p>
          <a:p>
            <a:r>
              <a:rPr lang="en-US" b="1" dirty="0">
                <a:solidFill>
                  <a:srgbClr val="007A37"/>
                </a:solidFill>
              </a:rPr>
              <a:t>RI	SCON0.0 = 98H	SCON1.0 = C0H	Receive interrupt flag</a:t>
            </a:r>
          </a:p>
          <a:p>
            <a:endParaRPr lang="en-US" b="1" dirty="0">
              <a:solidFill>
                <a:srgbClr val="007A37"/>
              </a:solidFill>
            </a:endParaRPr>
          </a:p>
          <a:p>
            <a:r>
              <a:rPr lang="en-US" b="1" dirty="0">
                <a:solidFill>
                  <a:srgbClr val="007A37"/>
                </a:solidFill>
              </a:rPr>
              <a:t>Note:	Make SM2, TB8, and RB8 = 0.		</a:t>
            </a:r>
          </a:p>
        </p:txBody>
      </p:sp>
      <p:pic>
        <p:nvPicPr>
          <p:cNvPr id="4" name="Picture 3">
            <a:extLst>
              <a:ext uri="{FF2B5EF4-FFF2-40B4-BE49-F238E27FC236}">
                <a16:creationId xmlns:a16="http://schemas.microsoft.com/office/drawing/2014/main" id="{2577FD01-D3B7-4025-84EC-9D825E932734}"/>
              </a:ext>
            </a:extLst>
          </p:cNvPr>
          <p:cNvPicPr>
            <a:picLocks noChangeAspect="1"/>
          </p:cNvPicPr>
          <p:nvPr/>
        </p:nvPicPr>
        <p:blipFill rotWithShape="1">
          <a:blip r:embed="rId2">
            <a:extLst>
              <a:ext uri="{28A0092B-C50C-407E-A947-70E740481C1C}">
                <a14:useLocalDpi xmlns:a14="http://schemas.microsoft.com/office/drawing/2010/main" val="0"/>
              </a:ext>
            </a:extLst>
          </a:blip>
          <a:srcRect l="3649" t="696" r="3649" b="80786"/>
          <a:stretch/>
        </p:blipFill>
        <p:spPr>
          <a:xfrm>
            <a:off x="1530299" y="1867683"/>
            <a:ext cx="8984640" cy="904755"/>
          </a:xfrm>
          <a:prstGeom prst="rect">
            <a:avLst/>
          </a:prstGeom>
        </p:spPr>
      </p:pic>
    </p:spTree>
    <p:extLst>
      <p:ext uri="{BB962C8B-B14F-4D97-AF65-F5344CB8AC3E}">
        <p14:creationId xmlns:p14="http://schemas.microsoft.com/office/powerpoint/2010/main" val="82228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5"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randombar(vertical)">
                                      <p:cBhvr>
                                        <p:cTn id="14" dur="500"/>
                                        <p:tgtEl>
                                          <p:spTgt spid="17"/>
                                        </p:tgtEl>
                                      </p:cBhvr>
                                    </p:animEffect>
                                  </p:childTnLst>
                                </p:cTn>
                              </p:par>
                              <p:par>
                                <p:cTn id="15" presetID="14" presetClass="entr" presetSubtype="5"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vertical)">
                                      <p:cBhvr>
                                        <p:cTn id="17" dur="500"/>
                                        <p:tgtEl>
                                          <p:spTgt spid="4"/>
                                        </p:tgtEl>
                                      </p:cBhvr>
                                    </p:animEffect>
                                  </p:childTnLst>
                                </p:cTn>
                              </p:par>
                              <p:par>
                                <p:cTn id="18" presetID="14" presetClass="entr" presetSubtype="5"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randombar(vertical)">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0" grpId="0"/>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7BD976F-6729-44E0-A959-FD99CA796B2B}"/>
              </a:ext>
            </a:extLst>
          </p:cNvPr>
          <p:cNvSpPr/>
          <p:nvPr/>
        </p:nvSpPr>
        <p:spPr>
          <a:xfrm>
            <a:off x="1335313" y="1490855"/>
            <a:ext cx="9390743" cy="5226428"/>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10-11</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FB0E6BF-D319-404B-8308-B7EC6638C5E4}"/>
              </a:ext>
            </a:extLst>
          </p:cNvPr>
          <p:cNvSpPr txBox="1"/>
          <p:nvPr/>
        </p:nvSpPr>
        <p:spPr>
          <a:xfrm>
            <a:off x="1785257" y="1538264"/>
            <a:ext cx="8839199" cy="5170646"/>
          </a:xfrm>
          <a:prstGeom prst="rect">
            <a:avLst/>
          </a:prstGeom>
          <a:noFill/>
        </p:spPr>
        <p:txBody>
          <a:bodyPr wrap="square">
            <a:spAutoFit/>
          </a:bodyPr>
          <a:lstStyle/>
          <a:p>
            <a:endParaRPr lang="en-US" sz="1500" b="1" dirty="0">
              <a:solidFill>
                <a:srgbClr val="004620"/>
              </a:solidFill>
              <a:latin typeface="Courier New" panose="02070309020205020404" pitchFamily="49" charset="0"/>
              <a:cs typeface="Courier New" panose="02070309020205020404" pitchFamily="49" charset="0"/>
            </a:endParaRPr>
          </a:p>
          <a:p>
            <a:r>
              <a:rPr lang="en-US" sz="1500" b="1" dirty="0">
                <a:solidFill>
                  <a:srgbClr val="004620"/>
                </a:solidFill>
                <a:latin typeface="Courier New" panose="02070309020205020404" pitchFamily="49" charset="0"/>
                <a:cs typeface="Courier New" panose="02070309020205020404" pitchFamily="49" charset="0"/>
              </a:rPr>
              <a:t>		SBUF1	 EQU 0C1H	;second serial SBUF </a:t>
            </a:r>
            <a:r>
              <a:rPr lang="en-US" sz="1500" b="1" dirty="0" err="1">
                <a:solidFill>
                  <a:srgbClr val="004620"/>
                </a:solidFill>
                <a:latin typeface="Courier New" panose="02070309020205020404" pitchFamily="49" charset="0"/>
                <a:cs typeface="Courier New" panose="02070309020205020404" pitchFamily="49" charset="0"/>
              </a:rPr>
              <a:t>addr</a:t>
            </a:r>
            <a:endParaRPr lang="en-US" sz="1500" b="1" dirty="0">
              <a:solidFill>
                <a:srgbClr val="004620"/>
              </a:solidFill>
              <a:latin typeface="Courier New" panose="02070309020205020404" pitchFamily="49" charset="0"/>
              <a:cs typeface="Courier New" panose="02070309020205020404" pitchFamily="49" charset="0"/>
            </a:endParaRPr>
          </a:p>
          <a:p>
            <a:r>
              <a:rPr lang="en-US" sz="1500" b="1" dirty="0">
                <a:solidFill>
                  <a:srgbClr val="004620"/>
                </a:solidFill>
                <a:latin typeface="Courier New" panose="02070309020205020404" pitchFamily="49" charset="0"/>
                <a:cs typeface="Courier New" panose="02070309020205020404" pitchFamily="49" charset="0"/>
              </a:rPr>
              <a:t>		SCON1	 EQU 0C0H	;second serial SCON </a:t>
            </a:r>
            <a:r>
              <a:rPr lang="en-US" sz="1500" b="1" dirty="0" err="1">
                <a:solidFill>
                  <a:srgbClr val="004620"/>
                </a:solidFill>
                <a:latin typeface="Courier New" panose="02070309020205020404" pitchFamily="49" charset="0"/>
                <a:cs typeface="Courier New" panose="02070309020205020404" pitchFamily="49" charset="0"/>
              </a:rPr>
              <a:t>addr</a:t>
            </a:r>
            <a:endParaRPr lang="en-US" sz="1500" b="1" dirty="0">
              <a:solidFill>
                <a:srgbClr val="004620"/>
              </a:solidFill>
              <a:latin typeface="Courier New" panose="02070309020205020404" pitchFamily="49" charset="0"/>
              <a:cs typeface="Courier New" panose="02070309020205020404" pitchFamily="49" charset="0"/>
            </a:endParaRPr>
          </a:p>
          <a:p>
            <a:r>
              <a:rPr lang="en-US" sz="1500" b="1" dirty="0">
                <a:solidFill>
                  <a:srgbClr val="004620"/>
                </a:solidFill>
                <a:latin typeface="Courier New" panose="02070309020205020404" pitchFamily="49" charset="0"/>
                <a:cs typeface="Courier New" panose="02070309020205020404" pitchFamily="49" charset="0"/>
              </a:rPr>
              <a:t>  		TI1	 BIT 0C1H	;second serial TI bit </a:t>
            </a:r>
            <a:r>
              <a:rPr lang="en-US" sz="1500" b="1" dirty="0" err="1">
                <a:solidFill>
                  <a:srgbClr val="004620"/>
                </a:solidFill>
                <a:latin typeface="Courier New" panose="02070309020205020404" pitchFamily="49" charset="0"/>
                <a:cs typeface="Courier New" panose="02070309020205020404" pitchFamily="49" charset="0"/>
              </a:rPr>
              <a:t>addr</a:t>
            </a:r>
            <a:endParaRPr lang="en-US" sz="1500" b="1" dirty="0">
              <a:solidFill>
                <a:srgbClr val="004620"/>
              </a:solidFill>
              <a:latin typeface="Courier New" panose="02070309020205020404" pitchFamily="49" charset="0"/>
              <a:cs typeface="Courier New" panose="02070309020205020404" pitchFamily="49" charset="0"/>
            </a:endParaRPr>
          </a:p>
          <a:p>
            <a:r>
              <a:rPr lang="en-US" sz="1500" b="1" dirty="0">
                <a:solidFill>
                  <a:srgbClr val="004620"/>
                </a:solidFill>
                <a:latin typeface="Courier New" panose="02070309020205020404" pitchFamily="49" charset="0"/>
                <a:cs typeface="Courier New" panose="02070309020205020404" pitchFamily="49" charset="0"/>
              </a:rPr>
              <a:t>		RI1	 BIT 0C0H	;second serial RI bit </a:t>
            </a:r>
            <a:r>
              <a:rPr lang="en-US" sz="1500" b="1" dirty="0" err="1">
                <a:solidFill>
                  <a:srgbClr val="004620"/>
                </a:solidFill>
                <a:latin typeface="Courier New" panose="02070309020205020404" pitchFamily="49" charset="0"/>
                <a:cs typeface="Courier New" panose="02070309020205020404" pitchFamily="49" charset="0"/>
              </a:rPr>
              <a:t>addr</a:t>
            </a:r>
            <a:endParaRPr lang="en-US" sz="1500" b="1" dirty="0">
              <a:solidFill>
                <a:srgbClr val="004620"/>
              </a:solidFill>
              <a:latin typeface="Courier New" panose="02070309020205020404" pitchFamily="49" charset="0"/>
              <a:cs typeface="Courier New" panose="02070309020205020404" pitchFamily="49" charset="0"/>
            </a:endParaRPr>
          </a:p>
          <a:p>
            <a:endParaRPr lang="en-US" sz="1500" b="1" dirty="0">
              <a:solidFill>
                <a:srgbClr val="004620"/>
              </a:solidFill>
              <a:latin typeface="Courier New" panose="02070309020205020404" pitchFamily="49" charset="0"/>
              <a:cs typeface="Courier New" panose="02070309020205020404" pitchFamily="49" charset="0"/>
            </a:endParaRPr>
          </a:p>
          <a:p>
            <a:r>
              <a:rPr lang="en-US" sz="1500" b="1" dirty="0">
                <a:solidFill>
                  <a:srgbClr val="004620"/>
                </a:solidFill>
                <a:latin typeface="Courier New" panose="02070309020205020404" pitchFamily="49" charset="0"/>
                <a:cs typeface="Courier New" panose="02070309020205020404" pitchFamily="49" charset="0"/>
              </a:rPr>
              <a:t>		ORG	 0H		;starting position</a:t>
            </a:r>
          </a:p>
          <a:p>
            <a:r>
              <a:rPr lang="en-US" sz="1500" b="1" dirty="0">
                <a:solidFill>
                  <a:srgbClr val="004620"/>
                </a:solidFill>
                <a:latin typeface="Courier New" panose="02070309020205020404" pitchFamily="49" charset="0"/>
                <a:cs typeface="Courier New" panose="02070309020205020404" pitchFamily="49" charset="0"/>
              </a:rPr>
              <a:t>MAIN:</a:t>
            </a:r>
          </a:p>
          <a:p>
            <a:r>
              <a:rPr lang="en-US" sz="1500" b="1" dirty="0">
                <a:solidFill>
                  <a:srgbClr val="004620"/>
                </a:solidFill>
                <a:latin typeface="Courier New" panose="02070309020205020404" pitchFamily="49" charset="0"/>
                <a:cs typeface="Courier New" panose="02070309020205020404" pitchFamily="49" charset="0"/>
              </a:rPr>
              <a:t>		MOV	 TMOD,#20H	;COM2 uses Timer 1 upon reset</a:t>
            </a:r>
          </a:p>
          <a:p>
            <a:r>
              <a:rPr lang="en-US" sz="1500" b="1" dirty="0">
                <a:solidFill>
                  <a:srgbClr val="004620"/>
                </a:solidFill>
                <a:latin typeface="Courier New" panose="02070309020205020404" pitchFamily="49" charset="0"/>
                <a:cs typeface="Courier New" panose="02070309020205020404" pitchFamily="49" charset="0"/>
              </a:rPr>
              <a:t>		MOV	 TH1,#-6		;4800 baud rate</a:t>
            </a:r>
          </a:p>
          <a:p>
            <a:r>
              <a:rPr lang="en-US" sz="1500" b="1" dirty="0">
                <a:solidFill>
                  <a:srgbClr val="004620"/>
                </a:solidFill>
                <a:latin typeface="Courier New" panose="02070309020205020404" pitchFamily="49" charset="0"/>
                <a:cs typeface="Courier New" panose="02070309020205020404" pitchFamily="49" charset="0"/>
              </a:rPr>
              <a:t>		MOV	 SCON1,#50H	;COM2 has its own SCON1</a:t>
            </a:r>
          </a:p>
          <a:p>
            <a:r>
              <a:rPr lang="en-US" sz="1500" b="1" dirty="0">
                <a:solidFill>
                  <a:srgbClr val="004620"/>
                </a:solidFill>
                <a:latin typeface="Courier New" panose="02070309020205020404" pitchFamily="49" charset="0"/>
                <a:cs typeface="Courier New" panose="02070309020205020404" pitchFamily="49" charset="0"/>
              </a:rPr>
              <a:t>		SETB	 TR1		;start Timer 1</a:t>
            </a:r>
          </a:p>
          <a:p>
            <a:r>
              <a:rPr lang="en-US" sz="1500" b="1" dirty="0">
                <a:solidFill>
                  <a:srgbClr val="004620"/>
                </a:solidFill>
                <a:latin typeface="Courier New" panose="02070309020205020404" pitchFamily="49" charset="0"/>
                <a:cs typeface="Courier New" panose="02070309020205020404" pitchFamily="49" charset="0"/>
              </a:rPr>
              <a:t>AGAIN:		MOV	 A,#'A'		;send char 'A'</a:t>
            </a:r>
          </a:p>
          <a:p>
            <a:r>
              <a:rPr lang="en-US" sz="1500" b="1" dirty="0">
                <a:solidFill>
                  <a:srgbClr val="004620"/>
                </a:solidFill>
                <a:latin typeface="Courier New" panose="02070309020205020404" pitchFamily="49" charset="0"/>
                <a:cs typeface="Courier New" panose="02070309020205020404" pitchFamily="49" charset="0"/>
              </a:rPr>
              <a:t>		ACALL	 SENDCOM2</a:t>
            </a:r>
          </a:p>
          <a:p>
            <a:r>
              <a:rPr lang="en-US" sz="1500" b="1" dirty="0">
                <a:solidFill>
                  <a:srgbClr val="004620"/>
                </a:solidFill>
                <a:latin typeface="Courier New" panose="02070309020205020404" pitchFamily="49" charset="0"/>
                <a:cs typeface="Courier New" panose="02070309020205020404" pitchFamily="49" charset="0"/>
              </a:rPr>
              <a:t>		SJMP	 AGAIN</a:t>
            </a:r>
          </a:p>
          <a:p>
            <a:r>
              <a:rPr lang="en-US" sz="1500" b="1" dirty="0">
                <a:solidFill>
                  <a:srgbClr val="004620"/>
                </a:solidFill>
                <a:latin typeface="Courier New" panose="02070309020205020404" pitchFamily="49" charset="0"/>
                <a:cs typeface="Courier New" panose="02070309020205020404" pitchFamily="49" charset="0"/>
              </a:rPr>
              <a:t>;-------------</a:t>
            </a:r>
          </a:p>
          <a:p>
            <a:r>
              <a:rPr lang="en-US" sz="1500" b="1" dirty="0">
                <a:solidFill>
                  <a:srgbClr val="004620"/>
                </a:solidFill>
                <a:latin typeface="Courier New" panose="02070309020205020404" pitchFamily="49" charset="0"/>
                <a:cs typeface="Courier New" panose="02070309020205020404" pitchFamily="49" charset="0"/>
              </a:rPr>
              <a:t>SENDCOM2:</a:t>
            </a:r>
          </a:p>
          <a:p>
            <a:r>
              <a:rPr lang="en-US" sz="1500" b="1" dirty="0">
                <a:solidFill>
                  <a:srgbClr val="004620"/>
                </a:solidFill>
                <a:latin typeface="Courier New" panose="02070309020205020404" pitchFamily="49" charset="0"/>
                <a:cs typeface="Courier New" panose="02070309020205020404" pitchFamily="49" charset="0"/>
              </a:rPr>
              <a:t>		MOV	 SBUF1,A		;COM2 has its own SBUF</a:t>
            </a:r>
          </a:p>
          <a:p>
            <a:r>
              <a:rPr lang="en-US" sz="1500" b="1" dirty="0">
                <a:solidFill>
                  <a:srgbClr val="004620"/>
                </a:solidFill>
                <a:latin typeface="Courier New" panose="02070309020205020404" pitchFamily="49" charset="0"/>
                <a:cs typeface="Courier New" panose="02070309020205020404" pitchFamily="49" charset="0"/>
              </a:rPr>
              <a:t>HERE:		JNB	 TI1,HERE	;COM2 has its own TI flag</a:t>
            </a:r>
          </a:p>
          <a:p>
            <a:r>
              <a:rPr lang="en-US" sz="1500" b="1" dirty="0">
                <a:solidFill>
                  <a:srgbClr val="004620"/>
                </a:solidFill>
                <a:latin typeface="Courier New" panose="02070309020205020404" pitchFamily="49" charset="0"/>
                <a:cs typeface="Courier New" panose="02070309020205020404" pitchFamily="49" charset="0"/>
              </a:rPr>
              <a:t>     		CLR	 TI1</a:t>
            </a:r>
          </a:p>
          <a:p>
            <a:r>
              <a:rPr lang="en-US" sz="1500" b="1" dirty="0">
                <a:solidFill>
                  <a:srgbClr val="004620"/>
                </a:solidFill>
                <a:latin typeface="Courier New" panose="02070309020205020404" pitchFamily="49" charset="0"/>
                <a:cs typeface="Courier New" panose="02070309020205020404" pitchFamily="49" charset="0"/>
              </a:rPr>
              <a:t>     		RET</a:t>
            </a:r>
          </a:p>
          <a:p>
            <a:r>
              <a:rPr lang="en-US" sz="1500" b="1" dirty="0">
                <a:solidFill>
                  <a:srgbClr val="004620"/>
                </a:solidFill>
                <a:latin typeface="Courier New" panose="02070309020205020404" pitchFamily="49" charset="0"/>
                <a:cs typeface="Courier New" panose="02070309020205020404" pitchFamily="49" charset="0"/>
              </a:rPr>
              <a:t>		END</a:t>
            </a:r>
          </a:p>
        </p:txBody>
      </p:sp>
      <p:sp>
        <p:nvSpPr>
          <p:cNvPr id="11" name="TextBox 10">
            <a:extLst>
              <a:ext uri="{FF2B5EF4-FFF2-40B4-BE49-F238E27FC236}">
                <a16:creationId xmlns:a16="http://schemas.microsoft.com/office/drawing/2014/main" id="{DB5B1A5B-D4FA-45E0-86CE-21FBEC8837EA}"/>
              </a:ext>
            </a:extLst>
          </p:cNvPr>
          <p:cNvSpPr txBox="1"/>
          <p:nvPr/>
        </p:nvSpPr>
        <p:spPr>
          <a:xfrm>
            <a:off x="-324699" y="1069825"/>
            <a:ext cx="12192000" cy="365934"/>
          </a:xfrm>
          <a:prstGeom prst="rect">
            <a:avLst/>
          </a:prstGeom>
          <a:noFill/>
        </p:spPr>
        <p:txBody>
          <a:bodyPr wrap="square">
            <a:spAutoFit/>
          </a:bodyPr>
          <a:lstStyle/>
          <a:p>
            <a:pPr algn="ctr">
              <a:lnSpc>
                <a:spcPts val="2000"/>
              </a:lnSpc>
            </a:pPr>
            <a:r>
              <a:rPr lang="en-US" sz="2000" b="1" dirty="0">
                <a:solidFill>
                  <a:schemeClr val="bg1"/>
                </a:solidFill>
              </a:rPr>
              <a:t>Solution:</a:t>
            </a:r>
          </a:p>
        </p:txBody>
      </p:sp>
      <p:sp>
        <p:nvSpPr>
          <p:cNvPr id="14" name="Rectangle 13">
            <a:extLst>
              <a:ext uri="{FF2B5EF4-FFF2-40B4-BE49-F238E27FC236}">
                <a16:creationId xmlns:a16="http://schemas.microsoft.com/office/drawing/2014/main" id="{C971FB80-72EA-4E46-B24E-BCE44374800D}"/>
              </a:ext>
            </a:extLst>
          </p:cNvPr>
          <p:cNvSpPr/>
          <p:nvPr/>
        </p:nvSpPr>
        <p:spPr>
          <a:xfrm>
            <a:off x="3091543" y="227802"/>
            <a:ext cx="8775758" cy="786928"/>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578413-DFD9-4811-A4DE-225A586CAB43}"/>
              </a:ext>
            </a:extLst>
          </p:cNvPr>
          <p:cNvSpPr txBox="1"/>
          <p:nvPr/>
        </p:nvSpPr>
        <p:spPr>
          <a:xfrm>
            <a:off x="3280229" y="280384"/>
            <a:ext cx="8287655" cy="646331"/>
          </a:xfrm>
          <a:prstGeom prst="rect">
            <a:avLst/>
          </a:prstGeom>
          <a:noFill/>
        </p:spPr>
        <p:txBody>
          <a:bodyPr wrap="square">
            <a:spAutoFit/>
          </a:bodyPr>
          <a:lstStyle/>
          <a:p>
            <a:pPr algn="ctr"/>
            <a:r>
              <a:rPr lang="en-US" b="1" dirty="0"/>
              <a:t>Write a program for the second serial port of the DS89C4x0 to continuously transfer the letter “A” serially at 4800 baud.  Use 8-bit data and 1 stop bit.  Use Timer 1.</a:t>
            </a:r>
          </a:p>
        </p:txBody>
      </p:sp>
    </p:spTree>
    <p:extLst>
      <p:ext uri="{BB962C8B-B14F-4D97-AF65-F5344CB8AC3E}">
        <p14:creationId xmlns:p14="http://schemas.microsoft.com/office/powerpoint/2010/main" val="41256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1+#ppt_w/2"/>
                                          </p:val>
                                        </p:tav>
                                        <p:tav tm="100000">
                                          <p:val>
                                            <p:strVal val="#ppt_x"/>
                                          </p:val>
                                        </p:tav>
                                      </p:tavLst>
                                    </p:anim>
                                    <p:anim calcmode="lin" valueType="num">
                                      <p:cBhvr additive="base">
                                        <p:cTn id="15" dur="50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1+#ppt_w/2"/>
                                          </p:val>
                                        </p:tav>
                                        <p:tav tm="100000">
                                          <p:val>
                                            <p:strVal val="#ppt_x"/>
                                          </p:val>
                                        </p:tav>
                                      </p:tavLst>
                                    </p:anim>
                                    <p:anim calcmode="lin" valueType="num">
                                      <p:cBhvr additive="base">
                                        <p:cTn id="19"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down)">
                                      <p:cBhvr>
                                        <p:cTn id="29" dur="500"/>
                                        <p:tgtEl>
                                          <p:spTgt spid="1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0" grpId="0"/>
      <p:bldP spid="8" grpId="0"/>
      <p:bldP spid="11" grpId="0"/>
      <p:bldP spid="14" grpId="0" animBg="1"/>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7BD976F-6729-44E0-A959-FD99CA796B2B}"/>
              </a:ext>
            </a:extLst>
          </p:cNvPr>
          <p:cNvSpPr/>
          <p:nvPr/>
        </p:nvSpPr>
        <p:spPr>
          <a:xfrm>
            <a:off x="1335313" y="1490855"/>
            <a:ext cx="9390743" cy="5226428"/>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10-12</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FB0E6BF-D319-404B-8308-B7EC6638C5E4}"/>
              </a:ext>
            </a:extLst>
          </p:cNvPr>
          <p:cNvSpPr txBox="1"/>
          <p:nvPr/>
        </p:nvSpPr>
        <p:spPr>
          <a:xfrm>
            <a:off x="1785257" y="1538264"/>
            <a:ext cx="8839199" cy="5109732"/>
          </a:xfrm>
          <a:prstGeom prst="rect">
            <a:avLst/>
          </a:prstGeom>
          <a:noFill/>
        </p:spPr>
        <p:txBody>
          <a:bodyPr wrap="square">
            <a:spAutoFit/>
          </a:bodyPr>
          <a:lstStyle/>
          <a:p>
            <a:pPr>
              <a:lnSpc>
                <a:spcPts val="1700"/>
              </a:lnSpc>
            </a:pPr>
            <a:r>
              <a:rPr lang="en-US" sz="1500" b="1" dirty="0">
                <a:solidFill>
                  <a:srgbClr val="004620"/>
                </a:solidFill>
                <a:latin typeface="Courier New" panose="02070309020205020404" pitchFamily="49" charset="0"/>
                <a:cs typeface="Courier New" panose="02070309020205020404" pitchFamily="49" charset="0"/>
              </a:rPr>
              <a:t>		SCON1	 EQU 0C0H</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SBUF1	 EQU 0C1H</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TI1	 BIT 0C1H</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ORG	 0H			;starting position</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MOV	 TMOD,#20H</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MOV	 TH1,#-3		;9600 baud rate</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MOV	 SCON1,#50H</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SETB	 TR1</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MOV	 DPTR,#MESS1	;display “Hello”</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FN:	   	CLR	 A</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MOVC	 A,@A+DPTR		;read value</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JZ	 S1			;check for end of line</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ACALL	 SENDCOM2		;send to serial port</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INC	 DPTR			;move to next value</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SJMP	 FN</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S1:		SJMP	 S1</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SENDCOM2:</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MOV	 SBUF1,A		;place value in buffer</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HERE1:	JNB	 TI1,HERE1		;wait until transmitted</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CLR	 TI1			;clear</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RET</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MESS1:	DB	 "Hello",0</a:t>
            </a:r>
          </a:p>
          <a:p>
            <a:pPr>
              <a:lnSpc>
                <a:spcPts val="1700"/>
              </a:lnSpc>
            </a:pPr>
            <a:r>
              <a:rPr lang="en-US" sz="1500" b="1" dirty="0">
                <a:solidFill>
                  <a:srgbClr val="004620"/>
                </a:solidFill>
                <a:latin typeface="Courier New" panose="02070309020205020404" pitchFamily="49" charset="0"/>
                <a:cs typeface="Courier New" panose="02070309020205020404" pitchFamily="49" charset="0"/>
              </a:rPr>
              <a:t>		END</a:t>
            </a:r>
          </a:p>
        </p:txBody>
      </p:sp>
      <p:sp>
        <p:nvSpPr>
          <p:cNvPr id="11" name="TextBox 10">
            <a:extLst>
              <a:ext uri="{FF2B5EF4-FFF2-40B4-BE49-F238E27FC236}">
                <a16:creationId xmlns:a16="http://schemas.microsoft.com/office/drawing/2014/main" id="{DB5B1A5B-D4FA-45E0-86CE-21FBEC8837EA}"/>
              </a:ext>
            </a:extLst>
          </p:cNvPr>
          <p:cNvSpPr txBox="1"/>
          <p:nvPr/>
        </p:nvSpPr>
        <p:spPr>
          <a:xfrm>
            <a:off x="-324699" y="1069825"/>
            <a:ext cx="12192000" cy="365934"/>
          </a:xfrm>
          <a:prstGeom prst="rect">
            <a:avLst/>
          </a:prstGeom>
          <a:noFill/>
        </p:spPr>
        <p:txBody>
          <a:bodyPr wrap="square">
            <a:spAutoFit/>
          </a:bodyPr>
          <a:lstStyle/>
          <a:p>
            <a:pPr algn="ctr">
              <a:lnSpc>
                <a:spcPts val="2000"/>
              </a:lnSpc>
            </a:pPr>
            <a:r>
              <a:rPr lang="en-US" sz="2000" b="1" dirty="0">
                <a:solidFill>
                  <a:schemeClr val="bg1"/>
                </a:solidFill>
              </a:rPr>
              <a:t>Solution:</a:t>
            </a:r>
          </a:p>
        </p:txBody>
      </p:sp>
      <p:sp>
        <p:nvSpPr>
          <p:cNvPr id="14" name="Rectangle 13">
            <a:extLst>
              <a:ext uri="{FF2B5EF4-FFF2-40B4-BE49-F238E27FC236}">
                <a16:creationId xmlns:a16="http://schemas.microsoft.com/office/drawing/2014/main" id="{C971FB80-72EA-4E46-B24E-BCE44374800D}"/>
              </a:ext>
            </a:extLst>
          </p:cNvPr>
          <p:cNvSpPr/>
          <p:nvPr/>
        </p:nvSpPr>
        <p:spPr>
          <a:xfrm>
            <a:off x="3091543" y="227802"/>
            <a:ext cx="8775758" cy="786928"/>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578413-DFD9-4811-A4DE-225A586CAB43}"/>
              </a:ext>
            </a:extLst>
          </p:cNvPr>
          <p:cNvSpPr txBox="1"/>
          <p:nvPr/>
        </p:nvSpPr>
        <p:spPr>
          <a:xfrm>
            <a:off x="3280229" y="280384"/>
            <a:ext cx="8287655" cy="646331"/>
          </a:xfrm>
          <a:prstGeom prst="rect">
            <a:avLst/>
          </a:prstGeom>
          <a:noFill/>
        </p:spPr>
        <p:txBody>
          <a:bodyPr wrap="square">
            <a:spAutoFit/>
          </a:bodyPr>
          <a:lstStyle/>
          <a:p>
            <a:pPr algn="ctr"/>
            <a:r>
              <a:rPr lang="en-US" b="1" dirty="0"/>
              <a:t>Write a program to send the text string “Hello” to Serial #1.  Set the baud rate at 9600, 8-bit data, and 1 stop bit.</a:t>
            </a:r>
          </a:p>
        </p:txBody>
      </p:sp>
    </p:spTree>
    <p:extLst>
      <p:ext uri="{BB962C8B-B14F-4D97-AF65-F5344CB8AC3E}">
        <p14:creationId xmlns:p14="http://schemas.microsoft.com/office/powerpoint/2010/main" val="263380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1+#ppt_w/2"/>
                                          </p:val>
                                        </p:tav>
                                        <p:tav tm="100000">
                                          <p:val>
                                            <p:strVal val="#ppt_x"/>
                                          </p:val>
                                        </p:tav>
                                      </p:tavLst>
                                    </p:anim>
                                    <p:anim calcmode="lin" valueType="num">
                                      <p:cBhvr additive="base">
                                        <p:cTn id="15" dur="50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1+#ppt_w/2"/>
                                          </p:val>
                                        </p:tav>
                                        <p:tav tm="100000">
                                          <p:val>
                                            <p:strVal val="#ppt_x"/>
                                          </p:val>
                                        </p:tav>
                                      </p:tavLst>
                                    </p:anim>
                                    <p:anim calcmode="lin" valueType="num">
                                      <p:cBhvr additive="base">
                                        <p:cTn id="19"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down)">
                                      <p:cBhvr>
                                        <p:cTn id="29" dur="500"/>
                                        <p:tgtEl>
                                          <p:spTgt spid="1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0" grpId="0"/>
      <p:bldP spid="8" grpId="0"/>
      <p:bldP spid="11" grpId="0"/>
      <p:bldP spid="14" grpId="0" animBg="1"/>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7BD976F-6729-44E0-A959-FD99CA796B2B}"/>
              </a:ext>
            </a:extLst>
          </p:cNvPr>
          <p:cNvSpPr/>
          <p:nvPr/>
        </p:nvSpPr>
        <p:spPr>
          <a:xfrm>
            <a:off x="1335313" y="1490855"/>
            <a:ext cx="9390743" cy="5226428"/>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10-13</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FB0E6BF-D319-404B-8308-B7EC6638C5E4}"/>
              </a:ext>
            </a:extLst>
          </p:cNvPr>
          <p:cNvSpPr txBox="1"/>
          <p:nvPr/>
        </p:nvSpPr>
        <p:spPr>
          <a:xfrm>
            <a:off x="1676399" y="1696862"/>
            <a:ext cx="8839199" cy="4708981"/>
          </a:xfrm>
          <a:prstGeom prst="rect">
            <a:avLst/>
          </a:prstGeom>
          <a:noFill/>
        </p:spPr>
        <p:txBody>
          <a:bodyPr wrap="square">
            <a:spAutoFit/>
          </a:bodyPr>
          <a:lstStyle/>
          <a:p>
            <a:r>
              <a:rPr lang="en-US" sz="2000" b="1" dirty="0">
                <a:solidFill>
                  <a:srgbClr val="004620"/>
                </a:solidFill>
                <a:latin typeface="Courier New" panose="02070309020205020404" pitchFamily="49" charset="0"/>
                <a:cs typeface="Courier New" panose="02070309020205020404" pitchFamily="49" charset="0"/>
              </a:rPr>
              <a:t>		SBUF1 EQU 0C1H	;second serial SBUF </a:t>
            </a:r>
            <a:r>
              <a:rPr lang="en-US" sz="2000" b="1" dirty="0" err="1">
                <a:solidFill>
                  <a:srgbClr val="004620"/>
                </a:solidFill>
                <a:latin typeface="Courier New" panose="02070309020205020404" pitchFamily="49" charset="0"/>
                <a:cs typeface="Courier New" panose="02070309020205020404" pitchFamily="49" charset="0"/>
              </a:rPr>
              <a:t>addr</a:t>
            </a:r>
            <a:endParaRPr lang="en-US" sz="2000" b="1" dirty="0">
              <a:solidFill>
                <a:srgbClr val="004620"/>
              </a:solidFill>
              <a:latin typeface="Courier New" panose="02070309020205020404" pitchFamily="49" charset="0"/>
              <a:cs typeface="Courier New" panose="02070309020205020404" pitchFamily="49" charset="0"/>
            </a:endParaRPr>
          </a:p>
          <a:p>
            <a:r>
              <a:rPr lang="en-US" sz="2000" b="1" dirty="0">
                <a:solidFill>
                  <a:srgbClr val="004620"/>
                </a:solidFill>
                <a:latin typeface="Courier New" panose="02070309020205020404" pitchFamily="49" charset="0"/>
                <a:cs typeface="Courier New" panose="02070309020205020404" pitchFamily="49" charset="0"/>
              </a:rPr>
              <a:t>		SCON1 EQU 0C0H	;second serial SCON </a:t>
            </a:r>
            <a:r>
              <a:rPr lang="en-US" sz="2000" b="1" dirty="0" err="1">
                <a:solidFill>
                  <a:srgbClr val="004620"/>
                </a:solidFill>
                <a:latin typeface="Courier New" panose="02070309020205020404" pitchFamily="49" charset="0"/>
                <a:cs typeface="Courier New" panose="02070309020205020404" pitchFamily="49" charset="0"/>
              </a:rPr>
              <a:t>addr</a:t>
            </a:r>
            <a:endParaRPr lang="en-US" sz="2000" b="1" dirty="0">
              <a:solidFill>
                <a:srgbClr val="004620"/>
              </a:solidFill>
              <a:latin typeface="Courier New" panose="02070309020205020404" pitchFamily="49" charset="0"/>
              <a:cs typeface="Courier New" panose="02070309020205020404" pitchFamily="49" charset="0"/>
            </a:endParaRPr>
          </a:p>
          <a:p>
            <a:r>
              <a:rPr lang="en-US" sz="2000" b="1" dirty="0">
                <a:solidFill>
                  <a:srgbClr val="004620"/>
                </a:solidFill>
                <a:latin typeface="Courier New" panose="02070309020205020404" pitchFamily="49" charset="0"/>
                <a:cs typeface="Courier New" panose="02070309020205020404" pitchFamily="49" charset="0"/>
              </a:rPr>
              <a:t>		RI1 BIT 0C0H	;second serial RI bit </a:t>
            </a:r>
            <a:r>
              <a:rPr lang="en-US" sz="2000" b="1" dirty="0" err="1">
                <a:solidFill>
                  <a:srgbClr val="004620"/>
                </a:solidFill>
                <a:latin typeface="Courier New" panose="02070309020205020404" pitchFamily="49" charset="0"/>
                <a:cs typeface="Courier New" panose="02070309020205020404" pitchFamily="49" charset="0"/>
              </a:rPr>
              <a:t>addr</a:t>
            </a:r>
            <a:endParaRPr lang="en-US" sz="2000" b="1" dirty="0">
              <a:solidFill>
                <a:srgbClr val="004620"/>
              </a:solidFill>
              <a:latin typeface="Courier New" panose="02070309020205020404" pitchFamily="49" charset="0"/>
              <a:cs typeface="Courier New" panose="02070309020205020404" pitchFamily="49" charset="0"/>
            </a:endParaRPr>
          </a:p>
          <a:p>
            <a:r>
              <a:rPr lang="en-US" sz="2000" b="1" dirty="0">
                <a:solidFill>
                  <a:srgbClr val="004620"/>
                </a:solidFill>
                <a:latin typeface="Courier New" panose="02070309020205020404" pitchFamily="49" charset="0"/>
                <a:cs typeface="Courier New" panose="02070309020205020404" pitchFamily="49" charset="0"/>
              </a:rPr>
              <a:t>		ORG 0H 		;starting position</a:t>
            </a:r>
          </a:p>
          <a:p>
            <a:r>
              <a:rPr lang="en-US" sz="2000" b="1" dirty="0">
                <a:solidFill>
                  <a:srgbClr val="004620"/>
                </a:solidFill>
                <a:latin typeface="Courier New" panose="02070309020205020404" pitchFamily="49" charset="0"/>
                <a:cs typeface="Courier New" panose="02070309020205020404" pitchFamily="49" charset="0"/>
              </a:rPr>
              <a:t>		MOV TMOD,#20H	;COM2 uses Timer 1 upon reset</a:t>
            </a:r>
          </a:p>
          <a:p>
            <a:r>
              <a:rPr lang="en-US" sz="2000" b="1" dirty="0">
                <a:solidFill>
                  <a:srgbClr val="004620"/>
                </a:solidFill>
                <a:latin typeface="Courier New" panose="02070309020205020404" pitchFamily="49" charset="0"/>
                <a:cs typeface="Courier New" panose="02070309020205020404" pitchFamily="49" charset="0"/>
              </a:rPr>
              <a:t>		MOV TH1,#-6  	;4800 baud rate</a:t>
            </a:r>
          </a:p>
          <a:p>
            <a:r>
              <a:rPr lang="en-US" sz="2000" b="1" dirty="0">
                <a:solidFill>
                  <a:srgbClr val="004620"/>
                </a:solidFill>
                <a:latin typeface="Courier New" panose="02070309020205020404" pitchFamily="49" charset="0"/>
                <a:cs typeface="Courier New" panose="02070309020205020404" pitchFamily="49" charset="0"/>
              </a:rPr>
              <a:t>		MOV SCON1,#50H	;COM2 has its own SCON1</a:t>
            </a:r>
          </a:p>
          <a:p>
            <a:r>
              <a:rPr lang="en-US" sz="2000" b="1" dirty="0">
                <a:solidFill>
                  <a:srgbClr val="004620"/>
                </a:solidFill>
                <a:latin typeface="Courier New" panose="02070309020205020404" pitchFamily="49" charset="0"/>
                <a:cs typeface="Courier New" panose="02070309020205020404" pitchFamily="49" charset="0"/>
              </a:rPr>
              <a:t>		SETB TR1		;start Timer 1</a:t>
            </a:r>
          </a:p>
          <a:p>
            <a:r>
              <a:rPr lang="en-US" sz="2000" b="1" dirty="0">
                <a:solidFill>
                  <a:srgbClr val="004620"/>
                </a:solidFill>
                <a:latin typeface="Courier New" panose="02070309020205020404" pitchFamily="49" charset="0"/>
                <a:cs typeface="Courier New" panose="02070309020205020404" pitchFamily="49" charset="0"/>
              </a:rPr>
              <a:t>HERE:		JNB RI1,HERE	;wait for data to come in</a:t>
            </a:r>
          </a:p>
          <a:p>
            <a:r>
              <a:rPr lang="en-US" sz="2000" b="1" dirty="0">
                <a:solidFill>
                  <a:srgbClr val="004620"/>
                </a:solidFill>
                <a:latin typeface="Courier New" panose="02070309020205020404" pitchFamily="49" charset="0"/>
                <a:cs typeface="Courier New" panose="02070309020205020404" pitchFamily="49" charset="0"/>
              </a:rPr>
              <a:t>		MOV A,SBUF1		;save data</a:t>
            </a:r>
          </a:p>
          <a:p>
            <a:r>
              <a:rPr lang="en-US" sz="2000" b="1" dirty="0">
                <a:solidFill>
                  <a:srgbClr val="004620"/>
                </a:solidFill>
                <a:latin typeface="Courier New" panose="02070309020205020404" pitchFamily="49" charset="0"/>
                <a:cs typeface="Courier New" panose="02070309020205020404" pitchFamily="49" charset="0"/>
              </a:rPr>
              <a:t>		MOV P1,A		;display on P1</a:t>
            </a:r>
          </a:p>
          <a:p>
            <a:r>
              <a:rPr lang="en-US" sz="2000" b="1" dirty="0">
                <a:solidFill>
                  <a:srgbClr val="004620"/>
                </a:solidFill>
                <a:latin typeface="Courier New" panose="02070309020205020404" pitchFamily="49" charset="0"/>
                <a:cs typeface="Courier New" panose="02070309020205020404" pitchFamily="49" charset="0"/>
              </a:rPr>
              <a:t>		CLR RI1</a:t>
            </a:r>
          </a:p>
          <a:p>
            <a:r>
              <a:rPr lang="en-US" sz="2000" b="1" dirty="0">
                <a:solidFill>
                  <a:srgbClr val="004620"/>
                </a:solidFill>
                <a:latin typeface="Courier New" panose="02070309020205020404" pitchFamily="49" charset="0"/>
                <a:cs typeface="Courier New" panose="02070309020205020404" pitchFamily="49" charset="0"/>
              </a:rPr>
              <a:t>		SJMP HERE</a:t>
            </a:r>
          </a:p>
          <a:p>
            <a:r>
              <a:rPr lang="en-US" sz="2000" b="1" dirty="0">
                <a:solidFill>
                  <a:srgbClr val="004620"/>
                </a:solidFill>
                <a:latin typeface="Courier New" panose="02070309020205020404" pitchFamily="49" charset="0"/>
                <a:cs typeface="Courier New" panose="02070309020205020404" pitchFamily="49" charset="0"/>
              </a:rPr>
              <a:t>		END</a:t>
            </a:r>
          </a:p>
        </p:txBody>
      </p:sp>
      <p:sp>
        <p:nvSpPr>
          <p:cNvPr id="11" name="TextBox 10">
            <a:extLst>
              <a:ext uri="{FF2B5EF4-FFF2-40B4-BE49-F238E27FC236}">
                <a16:creationId xmlns:a16="http://schemas.microsoft.com/office/drawing/2014/main" id="{DB5B1A5B-D4FA-45E0-86CE-21FBEC8837EA}"/>
              </a:ext>
            </a:extLst>
          </p:cNvPr>
          <p:cNvSpPr txBox="1"/>
          <p:nvPr/>
        </p:nvSpPr>
        <p:spPr>
          <a:xfrm>
            <a:off x="-324699" y="1069825"/>
            <a:ext cx="12192000" cy="365934"/>
          </a:xfrm>
          <a:prstGeom prst="rect">
            <a:avLst/>
          </a:prstGeom>
          <a:noFill/>
        </p:spPr>
        <p:txBody>
          <a:bodyPr wrap="square">
            <a:spAutoFit/>
          </a:bodyPr>
          <a:lstStyle/>
          <a:p>
            <a:pPr algn="ctr">
              <a:lnSpc>
                <a:spcPts val="2000"/>
              </a:lnSpc>
            </a:pPr>
            <a:r>
              <a:rPr lang="en-US" sz="2000" b="1" dirty="0">
                <a:solidFill>
                  <a:schemeClr val="bg1"/>
                </a:solidFill>
              </a:rPr>
              <a:t>Solution:</a:t>
            </a:r>
          </a:p>
        </p:txBody>
      </p:sp>
      <p:sp>
        <p:nvSpPr>
          <p:cNvPr id="14" name="Rectangle 13">
            <a:extLst>
              <a:ext uri="{FF2B5EF4-FFF2-40B4-BE49-F238E27FC236}">
                <a16:creationId xmlns:a16="http://schemas.microsoft.com/office/drawing/2014/main" id="{C971FB80-72EA-4E46-B24E-BCE44374800D}"/>
              </a:ext>
            </a:extLst>
          </p:cNvPr>
          <p:cNvSpPr/>
          <p:nvPr/>
        </p:nvSpPr>
        <p:spPr>
          <a:xfrm>
            <a:off x="3091543" y="227802"/>
            <a:ext cx="8775758" cy="786928"/>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578413-DFD9-4811-A4DE-225A586CAB43}"/>
              </a:ext>
            </a:extLst>
          </p:cNvPr>
          <p:cNvSpPr txBox="1"/>
          <p:nvPr/>
        </p:nvSpPr>
        <p:spPr>
          <a:xfrm>
            <a:off x="3280229" y="280384"/>
            <a:ext cx="8287655" cy="646331"/>
          </a:xfrm>
          <a:prstGeom prst="rect">
            <a:avLst/>
          </a:prstGeom>
          <a:noFill/>
        </p:spPr>
        <p:txBody>
          <a:bodyPr wrap="square">
            <a:spAutoFit/>
          </a:bodyPr>
          <a:lstStyle/>
          <a:p>
            <a:pPr algn="ctr"/>
            <a:r>
              <a:rPr lang="en-US" b="1" dirty="0"/>
              <a:t>Program the second serial port of the DS89C4x0 to receive bytes of data serially and put them on P1. Set the baud rate at 4800, 8-bit data, and 1 stop bit.  </a:t>
            </a:r>
          </a:p>
        </p:txBody>
      </p:sp>
    </p:spTree>
    <p:extLst>
      <p:ext uri="{BB962C8B-B14F-4D97-AF65-F5344CB8AC3E}">
        <p14:creationId xmlns:p14="http://schemas.microsoft.com/office/powerpoint/2010/main" val="415628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1+#ppt_w/2"/>
                                          </p:val>
                                        </p:tav>
                                        <p:tav tm="100000">
                                          <p:val>
                                            <p:strVal val="#ppt_x"/>
                                          </p:val>
                                        </p:tav>
                                      </p:tavLst>
                                    </p:anim>
                                    <p:anim calcmode="lin" valueType="num">
                                      <p:cBhvr additive="base">
                                        <p:cTn id="15" dur="50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1+#ppt_w/2"/>
                                          </p:val>
                                        </p:tav>
                                        <p:tav tm="100000">
                                          <p:val>
                                            <p:strVal val="#ppt_x"/>
                                          </p:val>
                                        </p:tav>
                                      </p:tavLst>
                                    </p:anim>
                                    <p:anim calcmode="lin" valueType="num">
                                      <p:cBhvr additive="base">
                                        <p:cTn id="19"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down)">
                                      <p:cBhvr>
                                        <p:cTn id="29" dur="500"/>
                                        <p:tgtEl>
                                          <p:spTgt spid="1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0" grpId="0"/>
      <p:bldP spid="8" grpId="0"/>
      <p:bldP spid="11" grpId="0"/>
      <p:bldP spid="14" grpId="0" animBg="1"/>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971FB80-72EA-4E46-B24E-BCE44374800D}"/>
              </a:ext>
            </a:extLst>
          </p:cNvPr>
          <p:cNvSpPr/>
          <p:nvPr/>
        </p:nvSpPr>
        <p:spPr>
          <a:xfrm>
            <a:off x="3502617" y="124566"/>
            <a:ext cx="8364684" cy="6536890"/>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FB0E6BF-D319-404B-8308-B7EC6638C5E4}"/>
              </a:ext>
            </a:extLst>
          </p:cNvPr>
          <p:cNvSpPr txBox="1"/>
          <p:nvPr/>
        </p:nvSpPr>
        <p:spPr>
          <a:xfrm>
            <a:off x="3943320" y="211346"/>
            <a:ext cx="7593561" cy="6604372"/>
          </a:xfrm>
          <a:prstGeom prst="rect">
            <a:avLst/>
          </a:prstGeom>
          <a:noFill/>
        </p:spPr>
        <p:txBody>
          <a:bodyPr wrap="square">
            <a:spAutoFit/>
          </a:bodyPr>
          <a:lstStyle/>
          <a:p>
            <a:pPr>
              <a:lnSpc>
                <a:spcPts val="1300"/>
              </a:lnSpc>
            </a:pPr>
            <a:r>
              <a:rPr lang="en-US" sz="1350" b="1" dirty="0">
                <a:solidFill>
                  <a:srgbClr val="004620"/>
                </a:solidFill>
                <a:latin typeface="Courier New" panose="02070309020205020404" pitchFamily="49" charset="0"/>
                <a:cs typeface="Courier New" panose="02070309020205020404" pitchFamily="49" charset="0"/>
              </a:rPr>
              <a:t>		SCON1	 EQU 0C0H</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TI1	 BIT 0C1H</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SW1	 BIT P2.0</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ORG	 0H		;starting position</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MOV	 TMOD,#20H</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MOV	 TH1,#-3		;9600 baud rate</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MOV	 SCON,#50H</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MOV	 SCON1,#50H</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SETB	 TR1</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SETB	 SW1		;make SW1 an input</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S1:		JB	 SW1,NEXT	;check SW1 status</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MOV	 DPTR,#MESS1	;if SW1=0 display “Hello”</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FN:	   	CLR	 A</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MOVC	 A,@A+DPTR	;read value</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JZ	 S1		;check for end of line</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ACALL	 SENDCOM1	;send to serial port</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INC	 DPTR		;move to next value</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SJMP	 FN</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NEXT:		MOV	 DPTR,#MESS2	;if SW1=1 display “Goodbye”</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LN:		CLR	 A</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MOVC	 A,@A+DPTR	;read value</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JZ	 S1		;check for end of line</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ACALL	 SENDCOM2	;send to serial port</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INC	 DPTR		;move to next value</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SJMP	 LN</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SENDCOM1:</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MOV	 SBUF,A		;place value in buffer</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HERE:		JNB	 TI,HERE		;wait until transmitted</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CLR	 TI			;clear</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RET</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SENDCOM2:</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MOV	 SBUF1,A		;place value in buffer</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HERE1:	JNB	 TI1,HERE1		;wait until transmitted</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CLR	 TI1			;clear</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RET</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MESS1:	DB	 "Hello",0</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MESS2:	DB	 "Goodbye",0</a:t>
            </a:r>
          </a:p>
          <a:p>
            <a:pPr>
              <a:lnSpc>
                <a:spcPts val="1300"/>
              </a:lnSpc>
            </a:pPr>
            <a:r>
              <a:rPr lang="en-US" sz="1350" b="1" dirty="0">
                <a:solidFill>
                  <a:srgbClr val="004620"/>
                </a:solidFill>
                <a:latin typeface="Courier New" panose="02070309020205020404" pitchFamily="49" charset="0"/>
                <a:cs typeface="Courier New" panose="02070309020205020404" pitchFamily="49" charset="0"/>
              </a:rPr>
              <a:t>		END</a:t>
            </a:r>
          </a:p>
        </p:txBody>
      </p:sp>
      <p:sp>
        <p:nvSpPr>
          <p:cNvPr id="9" name="TextBox 8">
            <a:extLst>
              <a:ext uri="{FF2B5EF4-FFF2-40B4-BE49-F238E27FC236}">
                <a16:creationId xmlns:a16="http://schemas.microsoft.com/office/drawing/2014/main" id="{50578413-DFD9-4811-A4DE-225A586CAB43}"/>
              </a:ext>
            </a:extLst>
          </p:cNvPr>
          <p:cNvSpPr txBox="1"/>
          <p:nvPr/>
        </p:nvSpPr>
        <p:spPr>
          <a:xfrm>
            <a:off x="336822" y="2169868"/>
            <a:ext cx="2835375" cy="3693319"/>
          </a:xfrm>
          <a:prstGeom prst="rect">
            <a:avLst/>
          </a:prstGeom>
          <a:noFill/>
        </p:spPr>
        <p:txBody>
          <a:bodyPr wrap="square">
            <a:spAutoFit/>
          </a:bodyPr>
          <a:lstStyle/>
          <a:p>
            <a:r>
              <a:rPr lang="en-US" b="1" dirty="0"/>
              <a:t>Assume that a switch is connected to pin P2.0.   Write a program to monitor the switch and perform the following:  </a:t>
            </a:r>
          </a:p>
          <a:p>
            <a:endParaRPr lang="en-US" b="1" dirty="0"/>
          </a:p>
          <a:p>
            <a:pPr marL="342900" indent="-342900">
              <a:buAutoNum type="alphaLcParenBoth"/>
            </a:pPr>
            <a:r>
              <a:rPr lang="en-US" b="1" dirty="0"/>
              <a:t>If SW = 0 send the message “Hello” to the Serial #0 port.  </a:t>
            </a:r>
          </a:p>
          <a:p>
            <a:pPr marL="342900" indent="-342900">
              <a:buAutoNum type="alphaLcParenBoth"/>
            </a:pPr>
            <a:endParaRPr lang="en-US" b="1" dirty="0"/>
          </a:p>
          <a:p>
            <a:pPr marL="342900" indent="-342900">
              <a:buAutoNum type="alphaLcParenBoth"/>
            </a:pPr>
            <a:r>
              <a:rPr lang="en-US" b="1" dirty="0"/>
              <a:t>(b) If SW = 1 send the message “Goodbye” to the Serial #1 port. </a:t>
            </a:r>
          </a:p>
        </p:txBody>
      </p:sp>
      <p:sp>
        <p:nvSpPr>
          <p:cNvPr id="2" name="Rectangle: Rounded Corners 1">
            <a:extLst>
              <a:ext uri="{FF2B5EF4-FFF2-40B4-BE49-F238E27FC236}">
                <a16:creationId xmlns:a16="http://schemas.microsoft.com/office/drawing/2014/main" id="{925416BE-6BC6-40AA-81F5-6218F34F91C9}"/>
              </a:ext>
            </a:extLst>
          </p:cNvPr>
          <p:cNvSpPr/>
          <p:nvPr/>
        </p:nvSpPr>
        <p:spPr>
          <a:xfrm>
            <a:off x="3825686" y="292773"/>
            <a:ext cx="1788079" cy="587626"/>
          </a:xfrm>
          <a:prstGeom prst="roundRect">
            <a:avLst/>
          </a:prstGeom>
          <a:solidFill>
            <a:srgbClr val="65FFAB"/>
          </a:solidFill>
          <a:ln>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821367-2DC4-487A-99C5-8B965FC73C3A}"/>
              </a:ext>
            </a:extLst>
          </p:cNvPr>
          <p:cNvSpPr txBox="1"/>
          <p:nvPr/>
        </p:nvSpPr>
        <p:spPr>
          <a:xfrm>
            <a:off x="3825685" y="436973"/>
            <a:ext cx="1788080" cy="365935"/>
          </a:xfrm>
          <a:prstGeom prst="rect">
            <a:avLst/>
          </a:prstGeom>
          <a:noFill/>
        </p:spPr>
        <p:txBody>
          <a:bodyPr wrap="square">
            <a:spAutoFit/>
          </a:bodyPr>
          <a:lstStyle/>
          <a:p>
            <a:pPr algn="ctr">
              <a:lnSpc>
                <a:spcPts val="2000"/>
              </a:lnSpc>
            </a:pPr>
            <a:r>
              <a:rPr lang="en-US" sz="2400" b="1" dirty="0"/>
              <a:t>Solution:</a:t>
            </a:r>
          </a:p>
        </p:txBody>
      </p:sp>
      <p:sp>
        <p:nvSpPr>
          <p:cNvPr id="15" name="TextBox 14">
            <a:extLst>
              <a:ext uri="{FF2B5EF4-FFF2-40B4-BE49-F238E27FC236}">
                <a16:creationId xmlns:a16="http://schemas.microsoft.com/office/drawing/2014/main" id="{76A28267-1205-40D6-B8BC-E155C3DE1BD3}"/>
              </a:ext>
            </a:extLst>
          </p:cNvPr>
          <p:cNvSpPr txBox="1"/>
          <p:nvPr/>
        </p:nvSpPr>
        <p:spPr>
          <a:xfrm>
            <a:off x="948812" y="553064"/>
            <a:ext cx="2553805" cy="461665"/>
          </a:xfrm>
          <a:prstGeom prst="rect">
            <a:avLst/>
          </a:prstGeom>
          <a:noFill/>
        </p:spPr>
        <p:txBody>
          <a:bodyPr wrap="square" rtlCol="0">
            <a:spAutoFit/>
          </a:bodyPr>
          <a:lstStyle/>
          <a:p>
            <a:pPr lvl="0">
              <a:defRPr/>
            </a:pPr>
            <a:r>
              <a:rPr lang="en-US" sz="2400" b="1" dirty="0">
                <a:solidFill>
                  <a:prstClr val="black"/>
                </a:solidFill>
              </a:rPr>
              <a:t>Example 10-14</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743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randombar(horizontal)">
                                      <p:cBhvr>
                                        <p:cTn id="20" dur="500"/>
                                        <p:tgtEl>
                                          <p:spTgt spid="13"/>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randombar(horizontal)">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p:bldP spid="9" grpId="0"/>
      <p:bldP spid="2" grpId="0" animBg="1"/>
      <p:bldP spid="13"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1443B9-3795-4EE4-8098-987D77E03EF7}"/>
              </a:ext>
            </a:extLst>
          </p:cNvPr>
          <p:cNvSpPr txBox="1"/>
          <p:nvPr/>
        </p:nvSpPr>
        <p:spPr>
          <a:xfrm>
            <a:off x="668593" y="2507226"/>
            <a:ext cx="10854813" cy="1815882"/>
          </a:xfrm>
          <a:prstGeom prst="rect">
            <a:avLst/>
          </a:prstGeom>
          <a:noFill/>
        </p:spPr>
        <p:txBody>
          <a:bodyPr wrap="square" rtlCol="0">
            <a:spAutoFit/>
          </a:bodyPr>
          <a:lstStyle/>
          <a:p>
            <a:pPr marL="457200" indent="-457200">
              <a:buFont typeface="Arial" panose="020B0604020202020204" pitchFamily="34" charset="0"/>
              <a:buChar char="•"/>
            </a:pPr>
            <a:r>
              <a:rPr lang="en-US" sz="2800" b="1" dirty="0"/>
              <a:t>Section 10.1, the basics of serial communication,</a:t>
            </a:r>
          </a:p>
          <a:p>
            <a:pPr marL="457200" indent="-457200">
              <a:buFont typeface="Arial" panose="020B0604020202020204" pitchFamily="34" charset="0"/>
              <a:buChar char="•"/>
            </a:pPr>
            <a:r>
              <a:rPr lang="en-US" sz="2800" b="1" dirty="0"/>
              <a:t>Section 10.2, 8051 interfacing to RS232 connectors via MAX232 line drivers,</a:t>
            </a:r>
          </a:p>
          <a:p>
            <a:pPr marL="457200" indent="-457200">
              <a:buFont typeface="Arial" panose="020B0604020202020204" pitchFamily="34" charset="0"/>
              <a:buChar char="•"/>
            </a:pPr>
            <a:r>
              <a:rPr lang="en-US" sz="2800" b="1" dirty="0"/>
              <a:t>Section 10.3, programming the second serial port of DS89C4x0</a:t>
            </a:r>
          </a:p>
        </p:txBody>
      </p:sp>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EFA0293-F92D-4C5B-A1F6-E717645B0741}"/>
              </a:ext>
            </a:extLst>
          </p:cNvPr>
          <p:cNvSpPr txBox="1"/>
          <p:nvPr/>
        </p:nvSpPr>
        <p:spPr>
          <a:xfrm>
            <a:off x="948813" y="350174"/>
            <a:ext cx="10294374" cy="769441"/>
          </a:xfrm>
          <a:prstGeom prst="rect">
            <a:avLst/>
          </a:prstGeom>
          <a:noFill/>
        </p:spPr>
        <p:txBody>
          <a:bodyPr wrap="square" rtlCol="0">
            <a:spAutoFit/>
          </a:bodyPr>
          <a:lstStyle/>
          <a:p>
            <a:r>
              <a:rPr lang="en-US" sz="4400" b="1" dirty="0"/>
              <a:t>Objectives</a:t>
            </a:r>
          </a:p>
        </p:txBody>
      </p:sp>
    </p:spTree>
    <p:extLst>
      <p:ext uri="{BB962C8B-B14F-4D97-AF65-F5344CB8AC3E}">
        <p14:creationId xmlns:p14="http://schemas.microsoft.com/office/powerpoint/2010/main" val="3871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10-15</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0578413-DFD9-4811-A4DE-225A586CAB43}"/>
              </a:ext>
            </a:extLst>
          </p:cNvPr>
          <p:cNvSpPr txBox="1"/>
          <p:nvPr/>
        </p:nvSpPr>
        <p:spPr>
          <a:xfrm>
            <a:off x="948811" y="1489584"/>
            <a:ext cx="10584427" cy="830997"/>
          </a:xfrm>
          <a:prstGeom prst="rect">
            <a:avLst/>
          </a:prstGeom>
          <a:noFill/>
        </p:spPr>
        <p:txBody>
          <a:bodyPr wrap="square">
            <a:spAutoFit/>
          </a:bodyPr>
          <a:lstStyle/>
          <a:p>
            <a:r>
              <a:rPr lang="en-US" sz="2400" b="1" dirty="0"/>
              <a:t>Write a C program for the 8051 to transfer the letter “A” serially at 4800 baud continuously. Use 8-bit data and 1 stop bit. </a:t>
            </a:r>
          </a:p>
        </p:txBody>
      </p:sp>
      <p:sp>
        <p:nvSpPr>
          <p:cNvPr id="8" name="TextBox 7">
            <a:extLst>
              <a:ext uri="{FF2B5EF4-FFF2-40B4-BE49-F238E27FC236}">
                <a16:creationId xmlns:a16="http://schemas.microsoft.com/office/drawing/2014/main" id="{7FB0E6BF-D319-404B-8308-B7EC6638C5E4}"/>
              </a:ext>
            </a:extLst>
          </p:cNvPr>
          <p:cNvSpPr txBox="1"/>
          <p:nvPr/>
        </p:nvSpPr>
        <p:spPr>
          <a:xfrm>
            <a:off x="948811" y="2814675"/>
            <a:ext cx="10584427" cy="3970318"/>
          </a:xfrm>
          <a:prstGeom prst="rect">
            <a:avLst/>
          </a:prstGeom>
          <a:noFill/>
        </p:spPr>
        <p:txBody>
          <a:bodyPr wrap="square">
            <a:spAutoFit/>
          </a:bodyPr>
          <a:lstStyle/>
          <a:p>
            <a:r>
              <a:rPr lang="en-US" b="1" dirty="0">
                <a:solidFill>
                  <a:srgbClr val="004620"/>
                </a:solidFill>
                <a:latin typeface="Courier New" panose="02070309020205020404" pitchFamily="49" charset="0"/>
                <a:cs typeface="Courier New" panose="02070309020205020404" pitchFamily="49" charset="0"/>
              </a:rPr>
              <a:t>#include &lt;reg51.h&gt;</a:t>
            </a:r>
          </a:p>
          <a:p>
            <a:r>
              <a:rPr lang="en-US" b="1" dirty="0">
                <a:solidFill>
                  <a:srgbClr val="004620"/>
                </a:solidFill>
                <a:latin typeface="Courier New" panose="02070309020205020404" pitchFamily="49" charset="0"/>
                <a:cs typeface="Courier New" panose="02070309020205020404" pitchFamily="49" charset="0"/>
              </a:rPr>
              <a:t>void main(void)</a:t>
            </a:r>
          </a:p>
          <a:p>
            <a:r>
              <a:rPr lang="en-US" b="1" dirty="0">
                <a:solidFill>
                  <a:srgbClr val="004620"/>
                </a:solidFill>
                <a:latin typeface="Courier New" panose="02070309020205020404" pitchFamily="49" charset="0"/>
                <a:cs typeface="Courier New" panose="02070309020205020404" pitchFamily="49" charset="0"/>
              </a:rPr>
              <a:t>  {</a:t>
            </a:r>
          </a:p>
          <a:p>
            <a:r>
              <a:rPr lang="en-US" b="1" dirty="0">
                <a:solidFill>
                  <a:srgbClr val="004620"/>
                </a:solidFill>
                <a:latin typeface="Courier New" panose="02070309020205020404" pitchFamily="49" charset="0"/>
                <a:cs typeface="Courier New" panose="02070309020205020404" pitchFamily="49" charset="0"/>
              </a:rPr>
              <a:t>    TMOD=0x20;		//use Timer 1,8-BIT auto-reload</a:t>
            </a:r>
          </a:p>
          <a:p>
            <a:r>
              <a:rPr lang="en-US" b="1" dirty="0">
                <a:solidFill>
                  <a:srgbClr val="004620"/>
                </a:solidFill>
                <a:latin typeface="Courier New" panose="02070309020205020404" pitchFamily="49" charset="0"/>
                <a:cs typeface="Courier New" panose="02070309020205020404" pitchFamily="49" charset="0"/>
              </a:rPr>
              <a:t>    TH1=0xFA;			//4800 baud rate</a:t>
            </a:r>
          </a:p>
          <a:p>
            <a:r>
              <a:rPr lang="en-US" b="1" dirty="0">
                <a:solidFill>
                  <a:srgbClr val="004620"/>
                </a:solidFill>
                <a:latin typeface="Courier New" panose="02070309020205020404" pitchFamily="49" charset="0"/>
                <a:cs typeface="Courier New" panose="02070309020205020404" pitchFamily="49" charset="0"/>
              </a:rPr>
              <a:t>    SCON=0x50;   </a:t>
            </a:r>
          </a:p>
          <a:p>
            <a:r>
              <a:rPr lang="en-US" b="1" dirty="0">
                <a:solidFill>
                  <a:srgbClr val="004620"/>
                </a:solidFill>
                <a:latin typeface="Courier New" panose="02070309020205020404" pitchFamily="49" charset="0"/>
                <a:cs typeface="Courier New" panose="02070309020205020404" pitchFamily="49" charset="0"/>
              </a:rPr>
              <a:t>    TR1=1;</a:t>
            </a:r>
          </a:p>
          <a:p>
            <a:r>
              <a:rPr lang="en-US" b="1" dirty="0">
                <a:solidFill>
                  <a:srgbClr val="004620"/>
                </a:solidFill>
                <a:latin typeface="Courier New" panose="02070309020205020404" pitchFamily="49" charset="0"/>
                <a:cs typeface="Courier New" panose="02070309020205020404" pitchFamily="49" charset="0"/>
              </a:rPr>
              <a:t>    while(1)</a:t>
            </a:r>
          </a:p>
          <a:p>
            <a:r>
              <a:rPr lang="en-US" b="1" dirty="0">
                <a:solidFill>
                  <a:srgbClr val="004620"/>
                </a:solidFill>
                <a:latin typeface="Courier New" panose="02070309020205020404" pitchFamily="49" charset="0"/>
                <a:cs typeface="Courier New" panose="02070309020205020404" pitchFamily="49" charset="0"/>
              </a:rPr>
              <a:t>      {</a:t>
            </a:r>
          </a:p>
          <a:p>
            <a:r>
              <a:rPr lang="en-US" b="1" dirty="0">
                <a:solidFill>
                  <a:srgbClr val="004620"/>
                </a:solidFill>
                <a:latin typeface="Courier New" panose="02070309020205020404" pitchFamily="49" charset="0"/>
                <a:cs typeface="Courier New" panose="02070309020205020404" pitchFamily="49" charset="0"/>
              </a:rPr>
              <a:t>        SBUF='A';		//place value in buffer</a:t>
            </a:r>
          </a:p>
          <a:p>
            <a:r>
              <a:rPr lang="en-US" b="1" dirty="0">
                <a:solidFill>
                  <a:srgbClr val="004620"/>
                </a:solidFill>
                <a:latin typeface="Courier New" panose="02070309020205020404" pitchFamily="49" charset="0"/>
                <a:cs typeface="Courier New" panose="02070309020205020404" pitchFamily="49" charset="0"/>
              </a:rPr>
              <a:t>        while(TI==0);</a:t>
            </a:r>
          </a:p>
          <a:p>
            <a:r>
              <a:rPr lang="en-US" b="1" dirty="0">
                <a:solidFill>
                  <a:srgbClr val="004620"/>
                </a:solidFill>
                <a:latin typeface="Courier New" panose="02070309020205020404" pitchFamily="49" charset="0"/>
                <a:cs typeface="Courier New" panose="02070309020205020404" pitchFamily="49" charset="0"/>
              </a:rPr>
              <a:t>        TI=0;</a:t>
            </a:r>
          </a:p>
          <a:p>
            <a:r>
              <a:rPr lang="en-US" b="1" dirty="0">
                <a:solidFill>
                  <a:srgbClr val="004620"/>
                </a:solidFill>
                <a:latin typeface="Courier New" panose="02070309020205020404" pitchFamily="49" charset="0"/>
                <a:cs typeface="Courier New" panose="02070309020205020404" pitchFamily="49" charset="0"/>
              </a:rPr>
              <a:t>      }</a:t>
            </a:r>
          </a:p>
          <a:p>
            <a:r>
              <a:rPr lang="en-US" b="1" dirty="0">
                <a:solidFill>
                  <a:srgbClr val="004620"/>
                </a:solidFill>
                <a:latin typeface="Courier New" panose="02070309020205020404" pitchFamily="49" charset="0"/>
                <a:cs typeface="Courier New" panose="02070309020205020404" pitchFamily="49" charset="0"/>
              </a:rPr>
              <a:t>  }</a:t>
            </a:r>
          </a:p>
        </p:txBody>
      </p:sp>
      <p:sp>
        <p:nvSpPr>
          <p:cNvPr id="11" name="TextBox 10">
            <a:extLst>
              <a:ext uri="{FF2B5EF4-FFF2-40B4-BE49-F238E27FC236}">
                <a16:creationId xmlns:a16="http://schemas.microsoft.com/office/drawing/2014/main" id="{DB5B1A5B-D4FA-45E0-86CE-21FBEC8837EA}"/>
              </a:ext>
            </a:extLst>
          </p:cNvPr>
          <p:cNvSpPr txBox="1"/>
          <p:nvPr/>
        </p:nvSpPr>
        <p:spPr>
          <a:xfrm>
            <a:off x="-1" y="2448741"/>
            <a:ext cx="12192000" cy="365934"/>
          </a:xfrm>
          <a:prstGeom prst="rect">
            <a:avLst/>
          </a:prstGeom>
          <a:noFill/>
        </p:spPr>
        <p:txBody>
          <a:bodyPr wrap="square">
            <a:spAutoFit/>
          </a:bodyPr>
          <a:lstStyle/>
          <a:p>
            <a:pPr algn="ctr">
              <a:lnSpc>
                <a:spcPts val="2000"/>
              </a:lnSpc>
            </a:pPr>
            <a:r>
              <a:rPr lang="en-US" sz="2400" b="1" dirty="0">
                <a:solidFill>
                  <a:srgbClr val="004620"/>
                </a:solidFill>
              </a:rPr>
              <a:t>Solution:</a:t>
            </a:r>
          </a:p>
        </p:txBody>
      </p:sp>
    </p:spTree>
    <p:extLst>
      <p:ext uri="{BB962C8B-B14F-4D97-AF65-F5344CB8AC3E}">
        <p14:creationId xmlns:p14="http://schemas.microsoft.com/office/powerpoint/2010/main" val="64666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par>
                                <p:cTn id="20" presetID="16" presetClass="entr" presetSubtype="2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8"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10-16</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0578413-DFD9-4811-A4DE-225A586CAB43}"/>
              </a:ext>
            </a:extLst>
          </p:cNvPr>
          <p:cNvSpPr txBox="1"/>
          <p:nvPr/>
        </p:nvSpPr>
        <p:spPr>
          <a:xfrm>
            <a:off x="948811" y="1386348"/>
            <a:ext cx="10584427" cy="646331"/>
          </a:xfrm>
          <a:prstGeom prst="rect">
            <a:avLst/>
          </a:prstGeom>
          <a:noFill/>
        </p:spPr>
        <p:txBody>
          <a:bodyPr wrap="square">
            <a:spAutoFit/>
          </a:bodyPr>
          <a:lstStyle/>
          <a:p>
            <a:r>
              <a:rPr lang="en-US" b="1" dirty="0"/>
              <a:t>Write an 8051 C program to transfer the message “YES” serially at 9600 baud, 8-bit data, 1 stop bit. Do this continuously.</a:t>
            </a:r>
          </a:p>
        </p:txBody>
      </p:sp>
      <p:sp>
        <p:nvSpPr>
          <p:cNvPr id="8" name="TextBox 7">
            <a:extLst>
              <a:ext uri="{FF2B5EF4-FFF2-40B4-BE49-F238E27FC236}">
                <a16:creationId xmlns:a16="http://schemas.microsoft.com/office/drawing/2014/main" id="{7FB0E6BF-D319-404B-8308-B7EC6638C5E4}"/>
              </a:ext>
            </a:extLst>
          </p:cNvPr>
          <p:cNvSpPr txBox="1"/>
          <p:nvPr/>
        </p:nvSpPr>
        <p:spPr>
          <a:xfrm>
            <a:off x="948811" y="2210007"/>
            <a:ext cx="10584427" cy="4685257"/>
          </a:xfrm>
          <a:prstGeom prst="rect">
            <a:avLst/>
          </a:prstGeom>
          <a:noFill/>
        </p:spPr>
        <p:txBody>
          <a:bodyPr wrap="square">
            <a:spAutoFit/>
          </a:bodyPr>
          <a:lstStyle/>
          <a:p>
            <a:pPr>
              <a:lnSpc>
                <a:spcPts val="1700"/>
              </a:lnSpc>
            </a:pPr>
            <a:r>
              <a:rPr lang="en-US" b="1" dirty="0">
                <a:solidFill>
                  <a:srgbClr val="004620"/>
                </a:solidFill>
                <a:latin typeface="Courier New" panose="02070309020205020404" pitchFamily="49" charset="0"/>
                <a:cs typeface="Courier New" panose="02070309020205020404" pitchFamily="49" charset="0"/>
              </a:rPr>
              <a:t>#include &lt;reg51.h&gt;</a:t>
            </a:r>
          </a:p>
          <a:p>
            <a:pPr>
              <a:lnSpc>
                <a:spcPts val="1700"/>
              </a:lnSpc>
            </a:pPr>
            <a:r>
              <a:rPr lang="en-US" b="1" dirty="0">
                <a:solidFill>
                  <a:srgbClr val="004620"/>
                </a:solidFill>
                <a:latin typeface="Courier New" panose="02070309020205020404" pitchFamily="49" charset="0"/>
                <a:cs typeface="Courier New" panose="02070309020205020404" pitchFamily="49" charset="0"/>
              </a:rPr>
              <a:t>void </a:t>
            </a:r>
            <a:r>
              <a:rPr lang="en-US" b="1" dirty="0" err="1">
                <a:solidFill>
                  <a:srgbClr val="004620"/>
                </a:solidFill>
                <a:latin typeface="Courier New" panose="02070309020205020404" pitchFamily="49" charset="0"/>
                <a:cs typeface="Courier New" panose="02070309020205020404" pitchFamily="49" charset="0"/>
              </a:rPr>
              <a:t>SerTx</a:t>
            </a:r>
            <a:r>
              <a:rPr lang="en-US" b="1" dirty="0">
                <a:solidFill>
                  <a:srgbClr val="004620"/>
                </a:solidFill>
                <a:latin typeface="Courier New" panose="02070309020205020404" pitchFamily="49" charset="0"/>
                <a:cs typeface="Courier New" panose="02070309020205020404" pitchFamily="49" charset="0"/>
              </a:rPr>
              <a:t>(unsigned char);</a:t>
            </a:r>
          </a:p>
          <a:p>
            <a:pPr>
              <a:lnSpc>
                <a:spcPts val="1700"/>
              </a:lnSpc>
            </a:pPr>
            <a:r>
              <a:rPr lang="en-US" b="1" dirty="0">
                <a:solidFill>
                  <a:srgbClr val="004620"/>
                </a:solidFill>
                <a:latin typeface="Courier New" panose="02070309020205020404" pitchFamily="49" charset="0"/>
                <a:cs typeface="Courier New" panose="02070309020205020404" pitchFamily="49" charset="0"/>
              </a:rPr>
              <a:t>void main(void)</a:t>
            </a:r>
          </a:p>
          <a:p>
            <a:pPr>
              <a:lnSpc>
                <a:spcPts val="1700"/>
              </a:lnSpc>
            </a:pPr>
            <a:r>
              <a:rPr lang="en-US" b="1" dirty="0">
                <a:solidFill>
                  <a:srgbClr val="004620"/>
                </a:solidFill>
                <a:latin typeface="Courier New" panose="02070309020205020404" pitchFamily="49" charset="0"/>
                <a:cs typeface="Courier New" panose="02070309020205020404" pitchFamily="49" charset="0"/>
              </a:rPr>
              <a:t>  {</a:t>
            </a:r>
          </a:p>
          <a:p>
            <a:pPr>
              <a:lnSpc>
                <a:spcPts val="1700"/>
              </a:lnSpc>
            </a:pPr>
            <a:r>
              <a:rPr lang="en-US" b="1" dirty="0">
                <a:solidFill>
                  <a:srgbClr val="004620"/>
                </a:solidFill>
                <a:latin typeface="Courier New" panose="02070309020205020404" pitchFamily="49" charset="0"/>
                <a:cs typeface="Courier New" panose="02070309020205020404" pitchFamily="49" charset="0"/>
              </a:rPr>
              <a:t>    TMOD=0x20;	//use Timer 1,8-BIT auto-reload</a:t>
            </a:r>
          </a:p>
          <a:p>
            <a:pPr>
              <a:lnSpc>
                <a:spcPts val="1700"/>
              </a:lnSpc>
            </a:pPr>
            <a:r>
              <a:rPr lang="en-US" b="1" dirty="0">
                <a:solidFill>
                  <a:srgbClr val="004620"/>
                </a:solidFill>
                <a:latin typeface="Courier New" panose="02070309020205020404" pitchFamily="49" charset="0"/>
                <a:cs typeface="Courier New" panose="02070309020205020404" pitchFamily="49" charset="0"/>
              </a:rPr>
              <a:t>    TH1=0xFD;		//9600 baud rate</a:t>
            </a:r>
          </a:p>
          <a:p>
            <a:pPr>
              <a:lnSpc>
                <a:spcPts val="1700"/>
              </a:lnSpc>
            </a:pPr>
            <a:r>
              <a:rPr lang="en-US" b="1" dirty="0">
                <a:solidFill>
                  <a:srgbClr val="004620"/>
                </a:solidFill>
                <a:latin typeface="Courier New" panose="02070309020205020404" pitchFamily="49" charset="0"/>
                <a:cs typeface="Courier New" panose="02070309020205020404" pitchFamily="49" charset="0"/>
              </a:rPr>
              <a:t>    SCON=0x50;   </a:t>
            </a:r>
          </a:p>
          <a:p>
            <a:pPr>
              <a:lnSpc>
                <a:spcPts val="1700"/>
              </a:lnSpc>
            </a:pPr>
            <a:r>
              <a:rPr lang="en-US" b="1" dirty="0">
                <a:solidFill>
                  <a:srgbClr val="004620"/>
                </a:solidFill>
                <a:latin typeface="Courier New" panose="02070309020205020404" pitchFamily="49" charset="0"/>
                <a:cs typeface="Courier New" panose="02070309020205020404" pitchFamily="49" charset="0"/>
              </a:rPr>
              <a:t>    TR1=1;		//start timer</a:t>
            </a:r>
          </a:p>
          <a:p>
            <a:pPr>
              <a:lnSpc>
                <a:spcPts val="1700"/>
              </a:lnSpc>
            </a:pPr>
            <a:r>
              <a:rPr lang="en-US" b="1" dirty="0">
                <a:solidFill>
                  <a:srgbClr val="004620"/>
                </a:solidFill>
                <a:latin typeface="Courier New" panose="02070309020205020404" pitchFamily="49" charset="0"/>
                <a:cs typeface="Courier New" panose="02070309020205020404" pitchFamily="49" charset="0"/>
              </a:rPr>
              <a:t>    while(1)</a:t>
            </a:r>
          </a:p>
          <a:p>
            <a:pPr>
              <a:lnSpc>
                <a:spcPts val="1700"/>
              </a:lnSpc>
            </a:pPr>
            <a:r>
              <a:rPr lang="en-US" b="1" dirty="0">
                <a:solidFill>
                  <a:srgbClr val="004620"/>
                </a:solidFill>
                <a:latin typeface="Courier New" panose="02070309020205020404" pitchFamily="49" charset="0"/>
                <a:cs typeface="Courier New" panose="02070309020205020404" pitchFamily="49" charset="0"/>
              </a:rPr>
              <a:t>      {</a:t>
            </a:r>
          </a:p>
          <a:p>
            <a:pPr>
              <a:lnSpc>
                <a:spcPts val="1700"/>
              </a:lnSpc>
            </a:pPr>
            <a:r>
              <a:rPr lang="en-US" b="1" dirty="0">
                <a:solidFill>
                  <a:srgbClr val="004620"/>
                </a:solidFill>
                <a:latin typeface="Courier New" panose="02070309020205020404" pitchFamily="49" charset="0"/>
                <a:cs typeface="Courier New" panose="02070309020205020404" pitchFamily="49" charset="0"/>
              </a:rPr>
              <a:t>        </a:t>
            </a:r>
            <a:r>
              <a:rPr lang="en-US" b="1" dirty="0" err="1">
                <a:solidFill>
                  <a:srgbClr val="004620"/>
                </a:solidFill>
                <a:latin typeface="Courier New" panose="02070309020205020404" pitchFamily="49" charset="0"/>
                <a:cs typeface="Courier New" panose="02070309020205020404" pitchFamily="49" charset="0"/>
              </a:rPr>
              <a:t>SerTx</a:t>
            </a:r>
            <a:r>
              <a:rPr lang="en-US" b="1" dirty="0">
                <a:solidFill>
                  <a:srgbClr val="004620"/>
                </a:solidFill>
                <a:latin typeface="Courier New" panose="02070309020205020404" pitchFamily="49" charset="0"/>
                <a:cs typeface="Courier New" panose="02070309020205020404" pitchFamily="49" charset="0"/>
              </a:rPr>
              <a:t>('Y');</a:t>
            </a:r>
          </a:p>
          <a:p>
            <a:pPr>
              <a:lnSpc>
                <a:spcPts val="1700"/>
              </a:lnSpc>
            </a:pPr>
            <a:r>
              <a:rPr lang="en-US" b="1" dirty="0">
                <a:solidFill>
                  <a:srgbClr val="004620"/>
                </a:solidFill>
                <a:latin typeface="Courier New" panose="02070309020205020404" pitchFamily="49" charset="0"/>
                <a:cs typeface="Courier New" panose="02070309020205020404" pitchFamily="49" charset="0"/>
              </a:rPr>
              <a:t>        </a:t>
            </a:r>
            <a:r>
              <a:rPr lang="en-US" b="1" dirty="0" err="1">
                <a:solidFill>
                  <a:srgbClr val="004620"/>
                </a:solidFill>
                <a:latin typeface="Courier New" panose="02070309020205020404" pitchFamily="49" charset="0"/>
                <a:cs typeface="Courier New" panose="02070309020205020404" pitchFamily="49" charset="0"/>
              </a:rPr>
              <a:t>SerTx</a:t>
            </a:r>
            <a:r>
              <a:rPr lang="en-US" b="1" dirty="0">
                <a:solidFill>
                  <a:srgbClr val="004620"/>
                </a:solidFill>
                <a:latin typeface="Courier New" panose="02070309020205020404" pitchFamily="49" charset="0"/>
                <a:cs typeface="Courier New" panose="02070309020205020404" pitchFamily="49" charset="0"/>
              </a:rPr>
              <a:t>('E');</a:t>
            </a:r>
          </a:p>
          <a:p>
            <a:pPr>
              <a:lnSpc>
                <a:spcPts val="1700"/>
              </a:lnSpc>
            </a:pPr>
            <a:r>
              <a:rPr lang="en-US" b="1" dirty="0">
                <a:solidFill>
                  <a:srgbClr val="004620"/>
                </a:solidFill>
                <a:latin typeface="Courier New" panose="02070309020205020404" pitchFamily="49" charset="0"/>
                <a:cs typeface="Courier New" panose="02070309020205020404" pitchFamily="49" charset="0"/>
              </a:rPr>
              <a:t>        </a:t>
            </a:r>
            <a:r>
              <a:rPr lang="en-US" b="1" dirty="0" err="1">
                <a:solidFill>
                  <a:srgbClr val="004620"/>
                </a:solidFill>
                <a:latin typeface="Courier New" panose="02070309020205020404" pitchFamily="49" charset="0"/>
                <a:cs typeface="Courier New" panose="02070309020205020404" pitchFamily="49" charset="0"/>
              </a:rPr>
              <a:t>SerTx</a:t>
            </a:r>
            <a:r>
              <a:rPr lang="en-US" b="1" dirty="0">
                <a:solidFill>
                  <a:srgbClr val="004620"/>
                </a:solidFill>
                <a:latin typeface="Courier New" panose="02070309020205020404" pitchFamily="49" charset="0"/>
                <a:cs typeface="Courier New" panose="02070309020205020404" pitchFamily="49" charset="0"/>
              </a:rPr>
              <a:t>('S');</a:t>
            </a:r>
          </a:p>
          <a:p>
            <a:pPr>
              <a:lnSpc>
                <a:spcPts val="1700"/>
              </a:lnSpc>
            </a:pPr>
            <a:r>
              <a:rPr lang="en-US" b="1" dirty="0">
                <a:solidFill>
                  <a:srgbClr val="004620"/>
                </a:solidFill>
                <a:latin typeface="Courier New" panose="02070309020205020404" pitchFamily="49" charset="0"/>
                <a:cs typeface="Courier New" panose="02070309020205020404" pitchFamily="49" charset="0"/>
              </a:rPr>
              <a:t>      }</a:t>
            </a:r>
          </a:p>
          <a:p>
            <a:pPr>
              <a:lnSpc>
                <a:spcPts val="1700"/>
              </a:lnSpc>
            </a:pPr>
            <a:r>
              <a:rPr lang="en-US" b="1" dirty="0">
                <a:solidFill>
                  <a:srgbClr val="004620"/>
                </a:solidFill>
                <a:latin typeface="Courier New" panose="02070309020205020404" pitchFamily="49" charset="0"/>
                <a:cs typeface="Courier New" panose="02070309020205020404" pitchFamily="49" charset="0"/>
              </a:rPr>
              <a:t>  }</a:t>
            </a:r>
          </a:p>
          <a:p>
            <a:pPr>
              <a:lnSpc>
                <a:spcPts val="1700"/>
              </a:lnSpc>
            </a:pPr>
            <a:r>
              <a:rPr lang="en-US" b="1" dirty="0">
                <a:solidFill>
                  <a:srgbClr val="004620"/>
                </a:solidFill>
                <a:latin typeface="Courier New" panose="02070309020205020404" pitchFamily="49" charset="0"/>
                <a:cs typeface="Courier New" panose="02070309020205020404" pitchFamily="49" charset="0"/>
              </a:rPr>
              <a:t>void </a:t>
            </a:r>
            <a:r>
              <a:rPr lang="en-US" b="1" dirty="0" err="1">
                <a:solidFill>
                  <a:srgbClr val="004620"/>
                </a:solidFill>
                <a:latin typeface="Courier New" panose="02070309020205020404" pitchFamily="49" charset="0"/>
                <a:cs typeface="Courier New" panose="02070309020205020404" pitchFamily="49" charset="0"/>
              </a:rPr>
              <a:t>SerTx</a:t>
            </a:r>
            <a:r>
              <a:rPr lang="en-US" b="1" dirty="0">
                <a:solidFill>
                  <a:srgbClr val="004620"/>
                </a:solidFill>
                <a:latin typeface="Courier New" panose="02070309020205020404" pitchFamily="49" charset="0"/>
                <a:cs typeface="Courier New" panose="02070309020205020404" pitchFamily="49" charset="0"/>
              </a:rPr>
              <a:t>(unsigned char x)</a:t>
            </a:r>
          </a:p>
          <a:p>
            <a:pPr>
              <a:lnSpc>
                <a:spcPts val="1700"/>
              </a:lnSpc>
            </a:pPr>
            <a:r>
              <a:rPr lang="en-US" b="1" dirty="0">
                <a:solidFill>
                  <a:srgbClr val="004620"/>
                </a:solidFill>
                <a:latin typeface="Courier New" panose="02070309020205020404" pitchFamily="49" charset="0"/>
                <a:cs typeface="Courier New" panose="02070309020205020404" pitchFamily="49" charset="0"/>
              </a:rPr>
              <a:t>  {  	</a:t>
            </a:r>
          </a:p>
          <a:p>
            <a:pPr>
              <a:lnSpc>
                <a:spcPts val="1700"/>
              </a:lnSpc>
            </a:pPr>
            <a:r>
              <a:rPr lang="en-US" b="1" dirty="0">
                <a:solidFill>
                  <a:srgbClr val="004620"/>
                </a:solidFill>
                <a:latin typeface="Courier New" panose="02070309020205020404" pitchFamily="49" charset="0"/>
                <a:cs typeface="Courier New" panose="02070309020205020404" pitchFamily="49" charset="0"/>
              </a:rPr>
              <a:t>    SBUF=x;		//place value in buffer</a:t>
            </a:r>
          </a:p>
          <a:p>
            <a:pPr>
              <a:lnSpc>
                <a:spcPts val="1700"/>
              </a:lnSpc>
            </a:pPr>
            <a:r>
              <a:rPr lang="en-US" b="1" dirty="0">
                <a:solidFill>
                  <a:srgbClr val="004620"/>
                </a:solidFill>
                <a:latin typeface="Courier New" panose="02070309020205020404" pitchFamily="49" charset="0"/>
                <a:cs typeface="Courier New" panose="02070309020205020404" pitchFamily="49" charset="0"/>
              </a:rPr>
              <a:t>    while(TI==0);	//wait until transmitted</a:t>
            </a:r>
          </a:p>
          <a:p>
            <a:pPr>
              <a:lnSpc>
                <a:spcPts val="1700"/>
              </a:lnSpc>
            </a:pPr>
            <a:r>
              <a:rPr lang="en-US" b="1" dirty="0">
                <a:solidFill>
                  <a:srgbClr val="004620"/>
                </a:solidFill>
                <a:latin typeface="Courier New" panose="02070309020205020404" pitchFamily="49" charset="0"/>
                <a:cs typeface="Courier New" panose="02070309020205020404" pitchFamily="49" charset="0"/>
              </a:rPr>
              <a:t>    TI=0;</a:t>
            </a:r>
          </a:p>
          <a:p>
            <a:pPr>
              <a:lnSpc>
                <a:spcPts val="1700"/>
              </a:lnSpc>
            </a:pPr>
            <a:r>
              <a:rPr lang="en-US" b="1" dirty="0">
                <a:solidFill>
                  <a:srgbClr val="004620"/>
                </a:solidFill>
                <a:latin typeface="Courier New" panose="02070309020205020404" pitchFamily="49" charset="0"/>
                <a:cs typeface="Courier New" panose="02070309020205020404" pitchFamily="49" charset="0"/>
              </a:rPr>
              <a:t>  }</a:t>
            </a:r>
          </a:p>
        </p:txBody>
      </p:sp>
      <p:sp>
        <p:nvSpPr>
          <p:cNvPr id="11" name="TextBox 10">
            <a:extLst>
              <a:ext uri="{FF2B5EF4-FFF2-40B4-BE49-F238E27FC236}">
                <a16:creationId xmlns:a16="http://schemas.microsoft.com/office/drawing/2014/main" id="{DB5B1A5B-D4FA-45E0-86CE-21FBEC8837EA}"/>
              </a:ext>
            </a:extLst>
          </p:cNvPr>
          <p:cNvSpPr txBox="1"/>
          <p:nvPr/>
        </p:nvSpPr>
        <p:spPr>
          <a:xfrm>
            <a:off x="-1" y="1873569"/>
            <a:ext cx="12192000" cy="348813"/>
          </a:xfrm>
          <a:prstGeom prst="rect">
            <a:avLst/>
          </a:prstGeom>
          <a:noFill/>
        </p:spPr>
        <p:txBody>
          <a:bodyPr wrap="square">
            <a:spAutoFit/>
          </a:bodyPr>
          <a:lstStyle/>
          <a:p>
            <a:pPr algn="ctr">
              <a:lnSpc>
                <a:spcPts val="2000"/>
              </a:lnSpc>
            </a:pPr>
            <a:r>
              <a:rPr lang="en-US" b="1" dirty="0">
                <a:solidFill>
                  <a:srgbClr val="004620"/>
                </a:solidFill>
              </a:rPr>
              <a:t>Solution:</a:t>
            </a:r>
          </a:p>
        </p:txBody>
      </p:sp>
    </p:spTree>
    <p:extLst>
      <p:ext uri="{BB962C8B-B14F-4D97-AF65-F5344CB8AC3E}">
        <p14:creationId xmlns:p14="http://schemas.microsoft.com/office/powerpoint/2010/main" val="331892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par>
                                <p:cTn id="20" presetID="16" presetClass="entr" presetSubtype="2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8"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10-17</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0578413-DFD9-4811-A4DE-225A586CAB43}"/>
              </a:ext>
            </a:extLst>
          </p:cNvPr>
          <p:cNvSpPr txBox="1"/>
          <p:nvPr/>
        </p:nvSpPr>
        <p:spPr>
          <a:xfrm>
            <a:off x="948811" y="1386348"/>
            <a:ext cx="10584427" cy="646331"/>
          </a:xfrm>
          <a:prstGeom prst="rect">
            <a:avLst/>
          </a:prstGeom>
          <a:noFill/>
        </p:spPr>
        <p:txBody>
          <a:bodyPr wrap="square">
            <a:spAutoFit/>
          </a:bodyPr>
          <a:lstStyle/>
          <a:p>
            <a:r>
              <a:rPr lang="en-US" b="1" dirty="0"/>
              <a:t>Program the 8051 in C to receive bytes of data serially and put them in P1. Set the baud rate at 4800, 8-bit data, and 1 stop bit.</a:t>
            </a:r>
          </a:p>
        </p:txBody>
      </p:sp>
      <p:sp>
        <p:nvSpPr>
          <p:cNvPr id="8" name="TextBox 7">
            <a:extLst>
              <a:ext uri="{FF2B5EF4-FFF2-40B4-BE49-F238E27FC236}">
                <a16:creationId xmlns:a16="http://schemas.microsoft.com/office/drawing/2014/main" id="{7FB0E6BF-D319-404B-8308-B7EC6638C5E4}"/>
              </a:ext>
            </a:extLst>
          </p:cNvPr>
          <p:cNvSpPr txBox="1"/>
          <p:nvPr/>
        </p:nvSpPr>
        <p:spPr>
          <a:xfrm>
            <a:off x="948811" y="2210007"/>
            <a:ext cx="10584427" cy="4524315"/>
          </a:xfrm>
          <a:prstGeom prst="rect">
            <a:avLst/>
          </a:prstGeom>
          <a:noFill/>
        </p:spPr>
        <p:txBody>
          <a:bodyPr wrap="square">
            <a:spAutoFit/>
          </a:bodyPr>
          <a:lstStyle/>
          <a:p>
            <a:r>
              <a:rPr lang="en-US" b="1" dirty="0">
                <a:solidFill>
                  <a:srgbClr val="004620"/>
                </a:solidFill>
                <a:latin typeface="Courier New" panose="02070309020205020404" pitchFamily="49" charset="0"/>
                <a:cs typeface="Courier New" panose="02070309020205020404" pitchFamily="49" charset="0"/>
              </a:rPr>
              <a:t>#include &lt;reg51.h&gt;</a:t>
            </a:r>
          </a:p>
          <a:p>
            <a:r>
              <a:rPr lang="en-US" b="1" dirty="0">
                <a:solidFill>
                  <a:srgbClr val="004620"/>
                </a:solidFill>
                <a:latin typeface="Courier New" panose="02070309020205020404" pitchFamily="49" charset="0"/>
                <a:cs typeface="Courier New" panose="02070309020205020404" pitchFamily="49" charset="0"/>
              </a:rPr>
              <a:t>void main (void)</a:t>
            </a:r>
          </a:p>
          <a:p>
            <a:r>
              <a:rPr lang="en-US" b="1" dirty="0">
                <a:solidFill>
                  <a:srgbClr val="004620"/>
                </a:solidFill>
                <a:latin typeface="Courier New" panose="02070309020205020404" pitchFamily="49" charset="0"/>
                <a:cs typeface="Courier New" panose="02070309020205020404" pitchFamily="49" charset="0"/>
              </a:rPr>
              <a:t>  {</a:t>
            </a:r>
          </a:p>
          <a:p>
            <a:r>
              <a:rPr lang="en-US" b="1" dirty="0">
                <a:solidFill>
                  <a:srgbClr val="004620"/>
                </a:solidFill>
                <a:latin typeface="Courier New" panose="02070309020205020404" pitchFamily="49" charset="0"/>
                <a:cs typeface="Courier New" panose="02070309020205020404" pitchFamily="49" charset="0"/>
              </a:rPr>
              <a:t>    unsigned char </a:t>
            </a:r>
            <a:r>
              <a:rPr lang="en-US" b="1" dirty="0" err="1">
                <a:solidFill>
                  <a:srgbClr val="004620"/>
                </a:solidFill>
                <a:latin typeface="Courier New" panose="02070309020205020404" pitchFamily="49" charset="0"/>
                <a:cs typeface="Courier New" panose="02070309020205020404" pitchFamily="49" charset="0"/>
              </a:rPr>
              <a:t>mybyte</a:t>
            </a:r>
            <a:r>
              <a:rPr lang="en-US" b="1" dirty="0">
                <a:solidFill>
                  <a:srgbClr val="004620"/>
                </a:solidFill>
                <a:latin typeface="Courier New" panose="02070309020205020404" pitchFamily="49" charset="0"/>
                <a:cs typeface="Courier New" panose="02070309020205020404" pitchFamily="49" charset="0"/>
              </a:rPr>
              <a:t>;</a:t>
            </a:r>
          </a:p>
          <a:p>
            <a:r>
              <a:rPr lang="en-US" b="1" dirty="0">
                <a:solidFill>
                  <a:srgbClr val="004620"/>
                </a:solidFill>
                <a:latin typeface="Courier New" panose="02070309020205020404" pitchFamily="49" charset="0"/>
                <a:cs typeface="Courier New" panose="02070309020205020404" pitchFamily="49" charset="0"/>
              </a:rPr>
              <a:t>    TMOD=0x20;			//use Timer 1,8-BIT auto-reload</a:t>
            </a:r>
          </a:p>
          <a:p>
            <a:r>
              <a:rPr lang="en-US" b="1" dirty="0">
                <a:solidFill>
                  <a:srgbClr val="004620"/>
                </a:solidFill>
                <a:latin typeface="Courier New" panose="02070309020205020404" pitchFamily="49" charset="0"/>
                <a:cs typeface="Courier New" panose="02070309020205020404" pitchFamily="49" charset="0"/>
              </a:rPr>
              <a:t>    TH1=0xFA;				//4800 baud rate</a:t>
            </a:r>
          </a:p>
          <a:p>
            <a:r>
              <a:rPr lang="en-US" b="1" dirty="0">
                <a:solidFill>
                  <a:srgbClr val="004620"/>
                </a:solidFill>
                <a:latin typeface="Courier New" panose="02070309020205020404" pitchFamily="49" charset="0"/>
                <a:cs typeface="Courier New" panose="02070309020205020404" pitchFamily="49" charset="0"/>
              </a:rPr>
              <a:t>    SCON=0x50;</a:t>
            </a:r>
          </a:p>
          <a:p>
            <a:r>
              <a:rPr lang="en-US" b="1" dirty="0">
                <a:solidFill>
                  <a:srgbClr val="004620"/>
                </a:solidFill>
                <a:latin typeface="Courier New" panose="02070309020205020404" pitchFamily="49" charset="0"/>
                <a:cs typeface="Courier New" panose="02070309020205020404" pitchFamily="49" charset="0"/>
              </a:rPr>
              <a:t>    TR1=1;				//start timer</a:t>
            </a:r>
          </a:p>
          <a:p>
            <a:r>
              <a:rPr lang="en-US" b="1" dirty="0">
                <a:solidFill>
                  <a:srgbClr val="004620"/>
                </a:solidFill>
                <a:latin typeface="Courier New" panose="02070309020205020404" pitchFamily="49" charset="0"/>
                <a:cs typeface="Courier New" panose="02070309020205020404" pitchFamily="49" charset="0"/>
              </a:rPr>
              <a:t>    while(1)				//repeat forever</a:t>
            </a:r>
          </a:p>
          <a:p>
            <a:r>
              <a:rPr lang="en-US" b="1" dirty="0">
                <a:solidFill>
                  <a:srgbClr val="004620"/>
                </a:solidFill>
                <a:latin typeface="Courier New" panose="02070309020205020404" pitchFamily="49" charset="0"/>
                <a:cs typeface="Courier New" panose="02070309020205020404" pitchFamily="49" charset="0"/>
              </a:rPr>
              <a:t>      {</a:t>
            </a:r>
          </a:p>
          <a:p>
            <a:r>
              <a:rPr lang="en-US" b="1" dirty="0">
                <a:solidFill>
                  <a:srgbClr val="004620"/>
                </a:solidFill>
                <a:latin typeface="Courier New" panose="02070309020205020404" pitchFamily="49" charset="0"/>
                <a:cs typeface="Courier New" panose="02070309020205020404" pitchFamily="49" charset="0"/>
              </a:rPr>
              <a:t>        while(RI==0);		//wait to receive</a:t>
            </a:r>
          </a:p>
          <a:p>
            <a:r>
              <a:rPr lang="en-US" b="1" dirty="0">
                <a:solidFill>
                  <a:srgbClr val="004620"/>
                </a:solidFill>
                <a:latin typeface="Courier New" panose="02070309020205020404" pitchFamily="49" charset="0"/>
                <a:cs typeface="Courier New" panose="02070309020205020404" pitchFamily="49" charset="0"/>
              </a:rPr>
              <a:t>        </a:t>
            </a:r>
            <a:r>
              <a:rPr lang="en-US" b="1" dirty="0" err="1">
                <a:solidFill>
                  <a:srgbClr val="004620"/>
                </a:solidFill>
                <a:latin typeface="Courier New" panose="02070309020205020404" pitchFamily="49" charset="0"/>
                <a:cs typeface="Courier New" panose="02070309020205020404" pitchFamily="49" charset="0"/>
              </a:rPr>
              <a:t>mybyte</a:t>
            </a:r>
            <a:r>
              <a:rPr lang="en-US" b="1" dirty="0">
                <a:solidFill>
                  <a:srgbClr val="004620"/>
                </a:solidFill>
                <a:latin typeface="Courier New" panose="02070309020205020404" pitchFamily="49" charset="0"/>
                <a:cs typeface="Courier New" panose="02070309020205020404" pitchFamily="49" charset="0"/>
              </a:rPr>
              <a:t>=SBUF;			//save value</a:t>
            </a:r>
          </a:p>
          <a:p>
            <a:r>
              <a:rPr lang="en-US" b="1" dirty="0">
                <a:solidFill>
                  <a:srgbClr val="004620"/>
                </a:solidFill>
                <a:latin typeface="Courier New" panose="02070309020205020404" pitchFamily="49" charset="0"/>
                <a:cs typeface="Courier New" panose="02070309020205020404" pitchFamily="49" charset="0"/>
              </a:rPr>
              <a:t>        P1=</a:t>
            </a:r>
            <a:r>
              <a:rPr lang="en-US" b="1" dirty="0" err="1">
                <a:solidFill>
                  <a:srgbClr val="004620"/>
                </a:solidFill>
                <a:latin typeface="Courier New" panose="02070309020205020404" pitchFamily="49" charset="0"/>
                <a:cs typeface="Courier New" panose="02070309020205020404" pitchFamily="49" charset="0"/>
              </a:rPr>
              <a:t>mybyte</a:t>
            </a:r>
            <a:r>
              <a:rPr lang="en-US" b="1" dirty="0">
                <a:solidFill>
                  <a:srgbClr val="004620"/>
                </a:solidFill>
                <a:latin typeface="Courier New" panose="02070309020205020404" pitchFamily="49" charset="0"/>
                <a:cs typeface="Courier New" panose="02070309020205020404" pitchFamily="49" charset="0"/>
              </a:rPr>
              <a:t>;			//write value to port</a:t>
            </a:r>
          </a:p>
          <a:p>
            <a:r>
              <a:rPr lang="en-US" b="1" dirty="0">
                <a:solidFill>
                  <a:srgbClr val="004620"/>
                </a:solidFill>
                <a:latin typeface="Courier New" panose="02070309020205020404" pitchFamily="49" charset="0"/>
                <a:cs typeface="Courier New" panose="02070309020205020404" pitchFamily="49" charset="0"/>
              </a:rPr>
              <a:t>        RI=0;</a:t>
            </a:r>
          </a:p>
          <a:p>
            <a:r>
              <a:rPr lang="en-US" b="1" dirty="0">
                <a:solidFill>
                  <a:srgbClr val="004620"/>
                </a:solidFill>
                <a:latin typeface="Courier New" panose="02070309020205020404" pitchFamily="49" charset="0"/>
                <a:cs typeface="Courier New" panose="02070309020205020404" pitchFamily="49" charset="0"/>
              </a:rPr>
              <a:t>      }</a:t>
            </a:r>
          </a:p>
          <a:p>
            <a:r>
              <a:rPr lang="en-US" b="1" dirty="0">
                <a:solidFill>
                  <a:srgbClr val="004620"/>
                </a:solidFill>
                <a:latin typeface="Courier New" panose="02070309020205020404" pitchFamily="49" charset="0"/>
                <a:cs typeface="Courier New" panose="02070309020205020404" pitchFamily="49" charset="0"/>
              </a:rPr>
              <a:t>  }</a:t>
            </a:r>
          </a:p>
        </p:txBody>
      </p:sp>
      <p:sp>
        <p:nvSpPr>
          <p:cNvPr id="11" name="TextBox 10">
            <a:extLst>
              <a:ext uri="{FF2B5EF4-FFF2-40B4-BE49-F238E27FC236}">
                <a16:creationId xmlns:a16="http://schemas.microsoft.com/office/drawing/2014/main" id="{DB5B1A5B-D4FA-45E0-86CE-21FBEC8837EA}"/>
              </a:ext>
            </a:extLst>
          </p:cNvPr>
          <p:cNvSpPr txBox="1"/>
          <p:nvPr/>
        </p:nvSpPr>
        <p:spPr>
          <a:xfrm>
            <a:off x="-1" y="1873569"/>
            <a:ext cx="12192000" cy="348813"/>
          </a:xfrm>
          <a:prstGeom prst="rect">
            <a:avLst/>
          </a:prstGeom>
          <a:noFill/>
        </p:spPr>
        <p:txBody>
          <a:bodyPr wrap="square">
            <a:spAutoFit/>
          </a:bodyPr>
          <a:lstStyle/>
          <a:p>
            <a:pPr algn="ctr">
              <a:lnSpc>
                <a:spcPts val="2000"/>
              </a:lnSpc>
            </a:pPr>
            <a:r>
              <a:rPr lang="en-US" b="1" dirty="0">
                <a:solidFill>
                  <a:srgbClr val="004620"/>
                </a:solidFill>
              </a:rPr>
              <a:t>Solution:</a:t>
            </a:r>
          </a:p>
        </p:txBody>
      </p:sp>
    </p:spTree>
    <p:extLst>
      <p:ext uri="{BB962C8B-B14F-4D97-AF65-F5344CB8AC3E}">
        <p14:creationId xmlns:p14="http://schemas.microsoft.com/office/powerpoint/2010/main" val="80254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par>
                                <p:cTn id="20" presetID="16" presetClass="entr" presetSubtype="2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8"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971FB80-72EA-4E46-B24E-BCE44374800D}"/>
              </a:ext>
            </a:extLst>
          </p:cNvPr>
          <p:cNvSpPr/>
          <p:nvPr/>
        </p:nvSpPr>
        <p:spPr>
          <a:xfrm>
            <a:off x="3502617" y="124566"/>
            <a:ext cx="8364684" cy="6536890"/>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FB0E6BF-D319-404B-8308-B7EC6638C5E4}"/>
              </a:ext>
            </a:extLst>
          </p:cNvPr>
          <p:cNvSpPr txBox="1"/>
          <p:nvPr/>
        </p:nvSpPr>
        <p:spPr>
          <a:xfrm>
            <a:off x="3825686" y="1037234"/>
            <a:ext cx="8041616" cy="5485476"/>
          </a:xfrm>
          <a:prstGeom prst="rect">
            <a:avLst/>
          </a:prstGeom>
          <a:noFill/>
        </p:spPr>
        <p:txBody>
          <a:bodyPr wrap="square">
            <a:spAutoFit/>
          </a:bodyPr>
          <a:lstStyle/>
          <a:p>
            <a:pPr>
              <a:lnSpc>
                <a:spcPts val="1400"/>
              </a:lnSpc>
            </a:pPr>
            <a:r>
              <a:rPr lang="en-US" sz="1350" b="1" dirty="0">
                <a:solidFill>
                  <a:srgbClr val="004620"/>
                </a:solidFill>
                <a:latin typeface="Courier New" panose="02070309020205020404" pitchFamily="49" charset="0"/>
                <a:cs typeface="Courier New" panose="02070309020205020404" pitchFamily="49" charset="0"/>
              </a:rPr>
              <a:t>#include &lt;reg51.h&gt;</a:t>
            </a:r>
          </a:p>
          <a:p>
            <a:pPr>
              <a:lnSpc>
                <a:spcPts val="1400"/>
              </a:lnSpc>
            </a:pPr>
            <a:r>
              <a:rPr lang="en-US" sz="1350" b="1" dirty="0" err="1">
                <a:solidFill>
                  <a:srgbClr val="004620"/>
                </a:solidFill>
                <a:latin typeface="Courier New" panose="02070309020205020404" pitchFamily="49" charset="0"/>
                <a:cs typeface="Courier New" panose="02070309020205020404" pitchFamily="49" charset="0"/>
              </a:rPr>
              <a:t>sbit</a:t>
            </a:r>
            <a:r>
              <a:rPr lang="en-US" sz="1350" b="1" dirty="0">
                <a:solidFill>
                  <a:srgbClr val="004620"/>
                </a:solidFill>
                <a:latin typeface="Courier New" panose="02070309020205020404" pitchFamily="49" charset="0"/>
                <a:cs typeface="Courier New" panose="02070309020205020404" pitchFamily="49" charset="0"/>
              </a:rPr>
              <a:t> MYSW=P2^0;			//input switch</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void main(void)</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unsigned char z;</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unsigned char </a:t>
            </a:r>
            <a:r>
              <a:rPr lang="en-US" sz="1350" b="1" dirty="0" err="1">
                <a:solidFill>
                  <a:srgbClr val="004620"/>
                </a:solidFill>
                <a:latin typeface="Courier New" panose="02070309020205020404" pitchFamily="49" charset="0"/>
                <a:cs typeface="Courier New" panose="02070309020205020404" pitchFamily="49" charset="0"/>
              </a:rPr>
              <a:t>fname</a:t>
            </a:r>
            <a:r>
              <a:rPr lang="en-US" sz="1350" b="1" dirty="0">
                <a:solidFill>
                  <a:srgbClr val="004620"/>
                </a:solidFill>
                <a:latin typeface="Courier New" panose="02070309020205020404" pitchFamily="49" charset="0"/>
                <a:cs typeface="Courier New" panose="02070309020205020404" pitchFamily="49" charset="0"/>
              </a:rPr>
              <a:t>[]="ALI";</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unsigned char </a:t>
            </a:r>
            <a:r>
              <a:rPr lang="en-US" sz="1350" b="1" dirty="0" err="1">
                <a:solidFill>
                  <a:srgbClr val="004620"/>
                </a:solidFill>
                <a:latin typeface="Courier New" panose="02070309020205020404" pitchFamily="49" charset="0"/>
                <a:cs typeface="Courier New" panose="02070309020205020404" pitchFamily="49" charset="0"/>
              </a:rPr>
              <a:t>lname</a:t>
            </a:r>
            <a:r>
              <a:rPr lang="en-US" sz="1350" b="1" dirty="0">
                <a:solidFill>
                  <a:srgbClr val="004620"/>
                </a:solidFill>
                <a:latin typeface="Courier New" panose="02070309020205020404" pitchFamily="49" charset="0"/>
                <a:cs typeface="Courier New" panose="02070309020205020404" pitchFamily="49" charset="0"/>
              </a:rPr>
              <a:t>[]="SMITH";</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TMOD=0x20;			//use Timer 1,8-BIT auto-reload</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TH1=0xFD;			//9600 baud rate</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SCON=0x50;	</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TR1=1;			//start timer</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if(MYSW==0)			//check switch</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for(z=0;z&lt;3;z++)		//write name</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SBUF=</a:t>
            </a:r>
            <a:r>
              <a:rPr lang="en-US" sz="1350" b="1" dirty="0" err="1">
                <a:solidFill>
                  <a:srgbClr val="004620"/>
                </a:solidFill>
                <a:latin typeface="Courier New" panose="02070309020205020404" pitchFamily="49" charset="0"/>
                <a:cs typeface="Courier New" panose="02070309020205020404" pitchFamily="49" charset="0"/>
              </a:rPr>
              <a:t>fname</a:t>
            </a:r>
            <a:r>
              <a:rPr lang="en-US" sz="1350" b="1" dirty="0">
                <a:solidFill>
                  <a:srgbClr val="004620"/>
                </a:solidFill>
                <a:latin typeface="Courier New" panose="02070309020205020404" pitchFamily="49" charset="0"/>
                <a:cs typeface="Courier New" panose="02070309020205020404" pitchFamily="49" charset="0"/>
              </a:rPr>
              <a:t>[z];		//place value in buffer</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while(TI==0);		//wait for transmit</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TI=0;</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else</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for(z=0;z&lt;5;z++)		//write name</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SBUF=</a:t>
            </a:r>
            <a:r>
              <a:rPr lang="en-US" sz="1350" b="1" dirty="0" err="1">
                <a:solidFill>
                  <a:srgbClr val="004620"/>
                </a:solidFill>
                <a:latin typeface="Courier New" panose="02070309020205020404" pitchFamily="49" charset="0"/>
                <a:cs typeface="Courier New" panose="02070309020205020404" pitchFamily="49" charset="0"/>
              </a:rPr>
              <a:t>lname</a:t>
            </a:r>
            <a:r>
              <a:rPr lang="en-US" sz="1350" b="1" dirty="0">
                <a:solidFill>
                  <a:srgbClr val="004620"/>
                </a:solidFill>
                <a:latin typeface="Courier New" panose="02070309020205020404" pitchFamily="49" charset="0"/>
                <a:cs typeface="Courier New" panose="02070309020205020404" pitchFamily="49" charset="0"/>
              </a:rPr>
              <a:t>[z];		//place value in buffer</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while(TI==0);		//wait for transmit</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TI=0;</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a:t>
            </a:r>
          </a:p>
        </p:txBody>
      </p:sp>
      <p:sp>
        <p:nvSpPr>
          <p:cNvPr id="9" name="TextBox 8">
            <a:extLst>
              <a:ext uri="{FF2B5EF4-FFF2-40B4-BE49-F238E27FC236}">
                <a16:creationId xmlns:a16="http://schemas.microsoft.com/office/drawing/2014/main" id="{50578413-DFD9-4811-A4DE-225A586CAB43}"/>
              </a:ext>
            </a:extLst>
          </p:cNvPr>
          <p:cNvSpPr txBox="1"/>
          <p:nvPr/>
        </p:nvSpPr>
        <p:spPr>
          <a:xfrm>
            <a:off x="336823" y="1924664"/>
            <a:ext cx="2966817" cy="3970318"/>
          </a:xfrm>
          <a:prstGeom prst="rect">
            <a:avLst/>
          </a:prstGeom>
          <a:noFill/>
        </p:spPr>
        <p:txBody>
          <a:bodyPr wrap="square">
            <a:spAutoFit/>
          </a:bodyPr>
          <a:lstStyle/>
          <a:p>
            <a:r>
              <a:rPr lang="en-US" b="1" dirty="0"/>
              <a:t>Write an 8051 C program to send two different strings to the serial port.  Assuming that SW is connected to pin P2.0, monitor its status and make a decision as follows: </a:t>
            </a:r>
          </a:p>
          <a:p>
            <a:endParaRPr lang="en-US" b="1" dirty="0"/>
          </a:p>
          <a:p>
            <a:r>
              <a:rPr lang="en-US" b="1" dirty="0"/>
              <a:t>SW = 0: send your first name</a:t>
            </a:r>
          </a:p>
          <a:p>
            <a:r>
              <a:rPr lang="en-US" b="1" dirty="0"/>
              <a:t>  </a:t>
            </a:r>
          </a:p>
          <a:p>
            <a:r>
              <a:rPr lang="en-US" b="1" dirty="0"/>
              <a:t>SW = 1: send your last name</a:t>
            </a:r>
          </a:p>
          <a:p>
            <a:endParaRPr lang="en-US" b="1" dirty="0"/>
          </a:p>
          <a:p>
            <a:r>
              <a:rPr lang="en-US" b="1" dirty="0"/>
              <a:t>Assume XTAL = 11.0592 MHz, baud rate of 9600, 8-bit data, 1 stop bit.</a:t>
            </a:r>
          </a:p>
        </p:txBody>
      </p:sp>
      <p:sp>
        <p:nvSpPr>
          <p:cNvPr id="2" name="Rectangle: Rounded Corners 1">
            <a:extLst>
              <a:ext uri="{FF2B5EF4-FFF2-40B4-BE49-F238E27FC236}">
                <a16:creationId xmlns:a16="http://schemas.microsoft.com/office/drawing/2014/main" id="{925416BE-6BC6-40AA-81F5-6218F34F91C9}"/>
              </a:ext>
            </a:extLst>
          </p:cNvPr>
          <p:cNvSpPr/>
          <p:nvPr/>
        </p:nvSpPr>
        <p:spPr>
          <a:xfrm>
            <a:off x="3825686" y="292773"/>
            <a:ext cx="1788079" cy="587626"/>
          </a:xfrm>
          <a:prstGeom prst="roundRect">
            <a:avLst/>
          </a:prstGeom>
          <a:solidFill>
            <a:srgbClr val="65FFAB"/>
          </a:solidFill>
          <a:ln>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821367-2DC4-487A-99C5-8B965FC73C3A}"/>
              </a:ext>
            </a:extLst>
          </p:cNvPr>
          <p:cNvSpPr txBox="1"/>
          <p:nvPr/>
        </p:nvSpPr>
        <p:spPr>
          <a:xfrm>
            <a:off x="3825685" y="436973"/>
            <a:ext cx="1788080" cy="365935"/>
          </a:xfrm>
          <a:prstGeom prst="rect">
            <a:avLst/>
          </a:prstGeom>
          <a:noFill/>
        </p:spPr>
        <p:txBody>
          <a:bodyPr wrap="square">
            <a:spAutoFit/>
          </a:bodyPr>
          <a:lstStyle/>
          <a:p>
            <a:pPr algn="ctr">
              <a:lnSpc>
                <a:spcPts val="2000"/>
              </a:lnSpc>
            </a:pPr>
            <a:r>
              <a:rPr lang="en-US" sz="2400" b="1" dirty="0"/>
              <a:t>Solution:</a:t>
            </a:r>
          </a:p>
        </p:txBody>
      </p:sp>
      <p:sp>
        <p:nvSpPr>
          <p:cNvPr id="15" name="TextBox 14">
            <a:extLst>
              <a:ext uri="{FF2B5EF4-FFF2-40B4-BE49-F238E27FC236}">
                <a16:creationId xmlns:a16="http://schemas.microsoft.com/office/drawing/2014/main" id="{76A28267-1205-40D6-B8BC-E155C3DE1BD3}"/>
              </a:ext>
            </a:extLst>
          </p:cNvPr>
          <p:cNvSpPr txBox="1"/>
          <p:nvPr/>
        </p:nvSpPr>
        <p:spPr>
          <a:xfrm>
            <a:off x="948812" y="553064"/>
            <a:ext cx="2553805" cy="461665"/>
          </a:xfrm>
          <a:prstGeom prst="rect">
            <a:avLst/>
          </a:prstGeom>
          <a:noFill/>
        </p:spPr>
        <p:txBody>
          <a:bodyPr wrap="square" rtlCol="0">
            <a:spAutoFit/>
          </a:bodyPr>
          <a:lstStyle/>
          <a:p>
            <a:pPr lvl="0">
              <a:defRPr/>
            </a:pPr>
            <a:r>
              <a:rPr lang="en-US" sz="2400" b="1" dirty="0">
                <a:solidFill>
                  <a:prstClr val="black"/>
                </a:solidFill>
              </a:rPr>
              <a:t>Example 10-18</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704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randombar(horizontal)">
                                      <p:cBhvr>
                                        <p:cTn id="20" dur="500"/>
                                        <p:tgtEl>
                                          <p:spTgt spid="13"/>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randombar(horizontal)">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p:bldP spid="9" grpId="0"/>
      <p:bldP spid="2" grpId="0" animBg="1"/>
      <p:bldP spid="13"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971FB80-72EA-4E46-B24E-BCE44374800D}"/>
              </a:ext>
            </a:extLst>
          </p:cNvPr>
          <p:cNvSpPr/>
          <p:nvPr/>
        </p:nvSpPr>
        <p:spPr>
          <a:xfrm>
            <a:off x="3502617" y="124566"/>
            <a:ext cx="8364684" cy="6536890"/>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FB0E6BF-D319-404B-8308-B7EC6638C5E4}"/>
              </a:ext>
            </a:extLst>
          </p:cNvPr>
          <p:cNvSpPr txBox="1"/>
          <p:nvPr/>
        </p:nvSpPr>
        <p:spPr>
          <a:xfrm>
            <a:off x="3825686" y="1037234"/>
            <a:ext cx="8041616" cy="5844549"/>
          </a:xfrm>
          <a:prstGeom prst="rect">
            <a:avLst/>
          </a:prstGeom>
          <a:noFill/>
        </p:spPr>
        <p:txBody>
          <a:bodyPr wrap="square">
            <a:spAutoFit/>
          </a:bodyPr>
          <a:lstStyle/>
          <a:p>
            <a:pPr>
              <a:lnSpc>
                <a:spcPts val="1400"/>
              </a:lnSpc>
            </a:pPr>
            <a:r>
              <a:rPr lang="en-US" sz="1350" b="1" dirty="0">
                <a:solidFill>
                  <a:srgbClr val="004620"/>
                </a:solidFill>
                <a:latin typeface="Courier New" panose="02070309020205020404" pitchFamily="49" charset="0"/>
                <a:cs typeface="Courier New" panose="02070309020205020404" pitchFamily="49" charset="0"/>
              </a:rPr>
              <a:t>#include &lt;reg51.h&gt;</a:t>
            </a:r>
          </a:p>
          <a:p>
            <a:pPr>
              <a:lnSpc>
                <a:spcPts val="1400"/>
              </a:lnSpc>
            </a:pPr>
            <a:r>
              <a:rPr lang="en-US" sz="1350" b="1" dirty="0" err="1">
                <a:solidFill>
                  <a:srgbClr val="004620"/>
                </a:solidFill>
                <a:latin typeface="Courier New" panose="02070309020205020404" pitchFamily="49" charset="0"/>
                <a:cs typeface="Courier New" panose="02070309020205020404" pitchFamily="49" charset="0"/>
              </a:rPr>
              <a:t>sbit</a:t>
            </a:r>
            <a:r>
              <a:rPr lang="en-US" sz="1350" b="1" dirty="0">
                <a:solidFill>
                  <a:srgbClr val="004620"/>
                </a:solidFill>
                <a:latin typeface="Courier New" panose="02070309020205020404" pitchFamily="49" charset="0"/>
                <a:cs typeface="Courier New" panose="02070309020205020404" pitchFamily="49" charset="0"/>
              </a:rPr>
              <a:t> MYSW=P2^0;			//input switch</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void main(void)</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unsigned char z;</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unsigned char Mess1[]="Normal Speed";</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unsigned char Mess2[]="High Speed";</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TMOD=0x20;			//use Timer 1,8-BIT auto-reload</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TH1=0xFF;			//28,800 for normal speed</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SCON=0x50;   </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TR1=1;			//start timer</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if(MYSW==0)</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for(z=0;z&lt;12;z++)</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SBUF=Mess1[z];		//place value in buffer</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while(TI==0);		//wait for transmit</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TI=0;</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else</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PCON=PCON|0x80;		//for high speed of 56K</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for(z=0;z&lt;10;z++)</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SBUF=Mess2[z];		//place value in buffer</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while(TI==0);		//wait for transmit</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TI=0;</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a:t>
            </a:r>
          </a:p>
          <a:p>
            <a:pPr>
              <a:lnSpc>
                <a:spcPts val="1400"/>
              </a:lnSpc>
            </a:pPr>
            <a:r>
              <a:rPr lang="en-US" sz="1350" b="1" dirty="0">
                <a:solidFill>
                  <a:srgbClr val="004620"/>
                </a:solidFill>
                <a:latin typeface="Courier New" panose="02070309020205020404" pitchFamily="49" charset="0"/>
                <a:cs typeface="Courier New" panose="02070309020205020404" pitchFamily="49" charset="0"/>
              </a:rPr>
              <a:t>  }</a:t>
            </a:r>
          </a:p>
        </p:txBody>
      </p:sp>
      <p:sp>
        <p:nvSpPr>
          <p:cNvPr id="9" name="TextBox 8">
            <a:extLst>
              <a:ext uri="{FF2B5EF4-FFF2-40B4-BE49-F238E27FC236}">
                <a16:creationId xmlns:a16="http://schemas.microsoft.com/office/drawing/2014/main" id="{50578413-DFD9-4811-A4DE-225A586CAB43}"/>
              </a:ext>
            </a:extLst>
          </p:cNvPr>
          <p:cNvSpPr txBox="1"/>
          <p:nvPr/>
        </p:nvSpPr>
        <p:spPr>
          <a:xfrm>
            <a:off x="336823" y="1924664"/>
            <a:ext cx="2966817" cy="4247317"/>
          </a:xfrm>
          <a:prstGeom prst="rect">
            <a:avLst/>
          </a:prstGeom>
          <a:noFill/>
        </p:spPr>
        <p:txBody>
          <a:bodyPr wrap="square">
            <a:spAutoFit/>
          </a:bodyPr>
          <a:lstStyle/>
          <a:p>
            <a:r>
              <a:rPr lang="en-US" b="1" dirty="0"/>
              <a:t>Write an 8051 C program to send the two messages “Normal Speed” and “High Speed” to the serial port.  Assuming that SW is connected to pin P2.0, monitor its status and set the baud rate as follows: </a:t>
            </a:r>
          </a:p>
          <a:p>
            <a:endParaRPr lang="en-US" b="1" dirty="0"/>
          </a:p>
          <a:p>
            <a:r>
              <a:rPr lang="en-US" b="1" dirty="0"/>
              <a:t>SW = 0 28,800 baud rate </a:t>
            </a:r>
          </a:p>
          <a:p>
            <a:endParaRPr lang="en-US" b="1" dirty="0"/>
          </a:p>
          <a:p>
            <a:r>
              <a:rPr lang="en-US" b="1" dirty="0"/>
              <a:t>SW = 1 56K baud rate</a:t>
            </a:r>
          </a:p>
          <a:p>
            <a:endParaRPr lang="en-US" b="1" dirty="0"/>
          </a:p>
          <a:p>
            <a:r>
              <a:rPr lang="en-US" b="1" dirty="0"/>
              <a:t>Assume that XTAL = 11.0592 MHz for both cases.</a:t>
            </a:r>
          </a:p>
        </p:txBody>
      </p:sp>
      <p:sp>
        <p:nvSpPr>
          <p:cNvPr id="2" name="Rectangle: Rounded Corners 1">
            <a:extLst>
              <a:ext uri="{FF2B5EF4-FFF2-40B4-BE49-F238E27FC236}">
                <a16:creationId xmlns:a16="http://schemas.microsoft.com/office/drawing/2014/main" id="{925416BE-6BC6-40AA-81F5-6218F34F91C9}"/>
              </a:ext>
            </a:extLst>
          </p:cNvPr>
          <p:cNvSpPr/>
          <p:nvPr/>
        </p:nvSpPr>
        <p:spPr>
          <a:xfrm>
            <a:off x="3825686" y="292773"/>
            <a:ext cx="1788079" cy="587626"/>
          </a:xfrm>
          <a:prstGeom prst="roundRect">
            <a:avLst/>
          </a:prstGeom>
          <a:solidFill>
            <a:srgbClr val="65FFAB"/>
          </a:solidFill>
          <a:ln>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821367-2DC4-487A-99C5-8B965FC73C3A}"/>
              </a:ext>
            </a:extLst>
          </p:cNvPr>
          <p:cNvSpPr txBox="1"/>
          <p:nvPr/>
        </p:nvSpPr>
        <p:spPr>
          <a:xfrm>
            <a:off x="3825685" y="436973"/>
            <a:ext cx="1788080" cy="365935"/>
          </a:xfrm>
          <a:prstGeom prst="rect">
            <a:avLst/>
          </a:prstGeom>
          <a:noFill/>
        </p:spPr>
        <p:txBody>
          <a:bodyPr wrap="square">
            <a:spAutoFit/>
          </a:bodyPr>
          <a:lstStyle/>
          <a:p>
            <a:pPr algn="ctr">
              <a:lnSpc>
                <a:spcPts val="2000"/>
              </a:lnSpc>
            </a:pPr>
            <a:r>
              <a:rPr lang="en-US" sz="2400" b="1" dirty="0"/>
              <a:t>Solution:</a:t>
            </a:r>
          </a:p>
        </p:txBody>
      </p:sp>
      <p:sp>
        <p:nvSpPr>
          <p:cNvPr id="15" name="TextBox 14">
            <a:extLst>
              <a:ext uri="{FF2B5EF4-FFF2-40B4-BE49-F238E27FC236}">
                <a16:creationId xmlns:a16="http://schemas.microsoft.com/office/drawing/2014/main" id="{76A28267-1205-40D6-B8BC-E155C3DE1BD3}"/>
              </a:ext>
            </a:extLst>
          </p:cNvPr>
          <p:cNvSpPr txBox="1"/>
          <p:nvPr/>
        </p:nvSpPr>
        <p:spPr>
          <a:xfrm>
            <a:off x="948812" y="553064"/>
            <a:ext cx="2553805" cy="461665"/>
          </a:xfrm>
          <a:prstGeom prst="rect">
            <a:avLst/>
          </a:prstGeom>
          <a:noFill/>
        </p:spPr>
        <p:txBody>
          <a:bodyPr wrap="square" rtlCol="0">
            <a:spAutoFit/>
          </a:bodyPr>
          <a:lstStyle/>
          <a:p>
            <a:pPr lvl="0">
              <a:defRPr/>
            </a:pPr>
            <a:r>
              <a:rPr lang="en-US" sz="2400" b="1" dirty="0">
                <a:solidFill>
                  <a:prstClr val="black"/>
                </a:solidFill>
              </a:rPr>
              <a:t>Example 10-19</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815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randombar(horizontal)">
                                      <p:cBhvr>
                                        <p:cTn id="20" dur="500"/>
                                        <p:tgtEl>
                                          <p:spTgt spid="13"/>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randombar(horizontal)">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p:bldP spid="9" grpId="0"/>
      <p:bldP spid="2" grpId="0" animBg="1"/>
      <p:bldP spid="13" grpId="0"/>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51ED47-F5B7-4311-8382-285DB48B34DE}"/>
              </a:ext>
            </a:extLst>
          </p:cNvPr>
          <p:cNvPicPr>
            <a:picLocks noChangeAspect="1"/>
          </p:cNvPicPr>
          <p:nvPr/>
        </p:nvPicPr>
        <p:blipFill rotWithShape="1">
          <a:blip r:embed="rId2">
            <a:extLst>
              <a:ext uri="{28A0092B-C50C-407E-A947-70E740481C1C}">
                <a14:useLocalDpi xmlns:a14="http://schemas.microsoft.com/office/drawing/2010/main" val="0"/>
              </a:ext>
            </a:extLst>
          </a:blip>
          <a:srcRect t="11247" b="7788"/>
          <a:stretch/>
        </p:blipFill>
        <p:spPr>
          <a:xfrm>
            <a:off x="3561773" y="4448014"/>
            <a:ext cx="8543170" cy="2409986"/>
          </a:xfrm>
          <a:prstGeom prst="rect">
            <a:avLst/>
          </a:prstGeom>
        </p:spPr>
      </p:pic>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10-20</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FB0E6BF-D319-404B-8308-B7EC6638C5E4}"/>
              </a:ext>
            </a:extLst>
          </p:cNvPr>
          <p:cNvSpPr txBox="1"/>
          <p:nvPr/>
        </p:nvSpPr>
        <p:spPr>
          <a:xfrm>
            <a:off x="948812" y="1447289"/>
            <a:ext cx="10918489" cy="3594574"/>
          </a:xfrm>
          <a:prstGeom prst="rect">
            <a:avLst/>
          </a:prstGeom>
          <a:noFill/>
        </p:spPr>
        <p:txBody>
          <a:bodyPr wrap="square">
            <a:spAutoFit/>
          </a:bodyPr>
          <a:lstStyle/>
          <a:p>
            <a:pPr>
              <a:lnSpc>
                <a:spcPts val="1600"/>
              </a:lnSpc>
            </a:pPr>
            <a:r>
              <a:rPr lang="en-US" sz="1700" b="1" dirty="0">
                <a:solidFill>
                  <a:srgbClr val="004620"/>
                </a:solidFill>
                <a:latin typeface="Courier New" panose="02070309020205020404" pitchFamily="49" charset="0"/>
                <a:cs typeface="Courier New" panose="02070309020205020404" pitchFamily="49" charset="0"/>
              </a:rPr>
              <a:t>#include &lt;reg51.h&gt;</a:t>
            </a:r>
          </a:p>
          <a:p>
            <a:pPr>
              <a:lnSpc>
                <a:spcPts val="1600"/>
              </a:lnSpc>
            </a:pPr>
            <a:r>
              <a:rPr lang="en-US" sz="1700" b="1" dirty="0" err="1">
                <a:solidFill>
                  <a:srgbClr val="004620"/>
                </a:solidFill>
                <a:latin typeface="Courier New" panose="02070309020205020404" pitchFamily="49" charset="0"/>
                <a:cs typeface="Courier New" panose="02070309020205020404" pitchFamily="49" charset="0"/>
              </a:rPr>
              <a:t>sfr</a:t>
            </a:r>
            <a:r>
              <a:rPr lang="en-US" sz="1700" b="1" dirty="0">
                <a:solidFill>
                  <a:srgbClr val="004620"/>
                </a:solidFill>
                <a:latin typeface="Courier New" panose="02070309020205020404" pitchFamily="49" charset="0"/>
                <a:cs typeface="Courier New" panose="02070309020205020404" pitchFamily="49" charset="0"/>
              </a:rPr>
              <a:t> SBUF1=0xC1;</a:t>
            </a:r>
          </a:p>
          <a:p>
            <a:pPr>
              <a:lnSpc>
                <a:spcPts val="1600"/>
              </a:lnSpc>
            </a:pPr>
            <a:r>
              <a:rPr lang="en-US" sz="1700" b="1" dirty="0" err="1">
                <a:solidFill>
                  <a:srgbClr val="004620"/>
                </a:solidFill>
                <a:latin typeface="Courier New" panose="02070309020205020404" pitchFamily="49" charset="0"/>
                <a:cs typeface="Courier New" panose="02070309020205020404" pitchFamily="49" charset="0"/>
              </a:rPr>
              <a:t>sfr</a:t>
            </a:r>
            <a:r>
              <a:rPr lang="en-US" sz="1700" b="1" dirty="0">
                <a:solidFill>
                  <a:srgbClr val="004620"/>
                </a:solidFill>
                <a:latin typeface="Courier New" panose="02070309020205020404" pitchFamily="49" charset="0"/>
                <a:cs typeface="Courier New" panose="02070309020205020404" pitchFamily="49" charset="0"/>
              </a:rPr>
              <a:t> SCON1=0xC0;</a:t>
            </a:r>
          </a:p>
          <a:p>
            <a:pPr>
              <a:lnSpc>
                <a:spcPts val="1600"/>
              </a:lnSpc>
            </a:pPr>
            <a:r>
              <a:rPr lang="en-US" sz="1700" b="1" dirty="0" err="1">
                <a:solidFill>
                  <a:srgbClr val="004620"/>
                </a:solidFill>
                <a:latin typeface="Courier New" panose="02070309020205020404" pitchFamily="49" charset="0"/>
                <a:cs typeface="Courier New" panose="02070309020205020404" pitchFamily="49" charset="0"/>
              </a:rPr>
              <a:t>sbit</a:t>
            </a:r>
            <a:r>
              <a:rPr lang="en-US" sz="1700" b="1" dirty="0">
                <a:solidFill>
                  <a:srgbClr val="004620"/>
                </a:solidFill>
                <a:latin typeface="Courier New" panose="02070309020205020404" pitchFamily="49" charset="0"/>
                <a:cs typeface="Courier New" panose="02070309020205020404" pitchFamily="49" charset="0"/>
              </a:rPr>
              <a:t> TI1=0xC1;</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void main(void)</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TMOD=0x20;		  //use Timer 1 for 2nd serial port</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TH1=0xFA;		  //4800 baud rate</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SCON1=0x50;	  //use 2nd serial port SCON1 register</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TR1=1;		  //start timer</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while(1)</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SBUF1='A'; 	  //use 2nd serial port SBUF1 register</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while(TI1==0); //wait for transmit</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TI1=0;</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a:t>
            </a:r>
          </a:p>
          <a:p>
            <a:pPr>
              <a:lnSpc>
                <a:spcPts val="1600"/>
              </a:lnSpc>
            </a:pPr>
            <a:r>
              <a:rPr lang="en-US" sz="1700" b="1" dirty="0">
                <a:solidFill>
                  <a:srgbClr val="004620"/>
                </a:solidFill>
                <a:latin typeface="Courier New" panose="02070309020205020404" pitchFamily="49" charset="0"/>
                <a:cs typeface="Courier New" panose="02070309020205020404" pitchFamily="49" charset="0"/>
              </a:rPr>
              <a:t>  }</a:t>
            </a:r>
          </a:p>
        </p:txBody>
      </p:sp>
      <p:sp>
        <p:nvSpPr>
          <p:cNvPr id="15" name="Rectangle 14">
            <a:extLst>
              <a:ext uri="{FF2B5EF4-FFF2-40B4-BE49-F238E27FC236}">
                <a16:creationId xmlns:a16="http://schemas.microsoft.com/office/drawing/2014/main" id="{7077841A-7DBB-44EF-8137-61F031AEFA84}"/>
              </a:ext>
            </a:extLst>
          </p:cNvPr>
          <p:cNvSpPr/>
          <p:nvPr/>
        </p:nvSpPr>
        <p:spPr>
          <a:xfrm>
            <a:off x="3091543" y="227802"/>
            <a:ext cx="8775758" cy="786928"/>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578413-DFD9-4811-A4DE-225A586CAB43}"/>
              </a:ext>
            </a:extLst>
          </p:cNvPr>
          <p:cNvSpPr txBox="1"/>
          <p:nvPr/>
        </p:nvSpPr>
        <p:spPr>
          <a:xfrm>
            <a:off x="3203884" y="277167"/>
            <a:ext cx="8653819" cy="749436"/>
          </a:xfrm>
          <a:prstGeom prst="rect">
            <a:avLst/>
          </a:prstGeom>
          <a:noFill/>
        </p:spPr>
        <p:txBody>
          <a:bodyPr wrap="square">
            <a:spAutoFit/>
          </a:bodyPr>
          <a:lstStyle/>
          <a:p>
            <a:pPr algn="ctr">
              <a:lnSpc>
                <a:spcPts val="1700"/>
              </a:lnSpc>
            </a:pPr>
            <a:r>
              <a:rPr lang="en-US" sz="1700" b="1" dirty="0"/>
              <a:t>Write a C program for the DS89C4x0 to transfer letter “A” serially at 4800 baud continuously.  Use the second serial port with 8-bit data and 1 stop bit.  </a:t>
            </a:r>
          </a:p>
          <a:p>
            <a:pPr algn="ctr">
              <a:lnSpc>
                <a:spcPts val="1700"/>
              </a:lnSpc>
            </a:pPr>
            <a:r>
              <a:rPr lang="en-US" sz="1700" b="1" dirty="0"/>
              <a:t>We can only use Timer 1 to set the baud rate. </a:t>
            </a:r>
          </a:p>
        </p:txBody>
      </p:sp>
      <p:sp>
        <p:nvSpPr>
          <p:cNvPr id="16" name="TextBox 15">
            <a:extLst>
              <a:ext uri="{FF2B5EF4-FFF2-40B4-BE49-F238E27FC236}">
                <a16:creationId xmlns:a16="http://schemas.microsoft.com/office/drawing/2014/main" id="{403FD170-AD0A-4240-8504-D96A44E38D3E}"/>
              </a:ext>
            </a:extLst>
          </p:cNvPr>
          <p:cNvSpPr txBox="1"/>
          <p:nvPr/>
        </p:nvSpPr>
        <p:spPr>
          <a:xfrm>
            <a:off x="-324699" y="1069825"/>
            <a:ext cx="12192000" cy="365934"/>
          </a:xfrm>
          <a:prstGeom prst="rect">
            <a:avLst/>
          </a:prstGeom>
          <a:noFill/>
        </p:spPr>
        <p:txBody>
          <a:bodyPr wrap="square">
            <a:spAutoFit/>
          </a:bodyPr>
          <a:lstStyle/>
          <a:p>
            <a:pPr algn="ctr">
              <a:lnSpc>
                <a:spcPts val="2000"/>
              </a:lnSpc>
            </a:pPr>
            <a:r>
              <a:rPr lang="en-US" sz="2000" b="1" dirty="0">
                <a:solidFill>
                  <a:schemeClr val="bg1"/>
                </a:solidFill>
              </a:rPr>
              <a:t>Solution:</a:t>
            </a:r>
          </a:p>
        </p:txBody>
      </p:sp>
    </p:spTree>
    <p:extLst>
      <p:ext uri="{BB962C8B-B14F-4D97-AF65-F5344CB8AC3E}">
        <p14:creationId xmlns:p14="http://schemas.microsoft.com/office/powerpoint/2010/main" val="165855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Vertic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right)">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up)">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5" grpId="0" animBg="1"/>
      <p:bldP spid="9" grpId="0"/>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Example 10-21</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0578413-DFD9-4811-A4DE-225A586CAB43}"/>
              </a:ext>
            </a:extLst>
          </p:cNvPr>
          <p:cNvSpPr txBox="1"/>
          <p:nvPr/>
        </p:nvSpPr>
        <p:spPr>
          <a:xfrm>
            <a:off x="948811" y="1386348"/>
            <a:ext cx="10584427" cy="646331"/>
          </a:xfrm>
          <a:prstGeom prst="rect">
            <a:avLst/>
          </a:prstGeom>
          <a:noFill/>
        </p:spPr>
        <p:txBody>
          <a:bodyPr wrap="square">
            <a:spAutoFit/>
          </a:bodyPr>
          <a:lstStyle/>
          <a:p>
            <a:r>
              <a:rPr lang="en-US" b="1" dirty="0"/>
              <a:t>Program the DS89C4x0 in C to receive bytes of data serially via the second serial port  and put them in P1.  Set the baud rate at 9600, 8-bit data, and 1 stop bit.  Use Timer 1 for baud rate generation.</a:t>
            </a:r>
          </a:p>
        </p:txBody>
      </p:sp>
      <p:sp>
        <p:nvSpPr>
          <p:cNvPr id="8" name="TextBox 7">
            <a:extLst>
              <a:ext uri="{FF2B5EF4-FFF2-40B4-BE49-F238E27FC236}">
                <a16:creationId xmlns:a16="http://schemas.microsoft.com/office/drawing/2014/main" id="{7FB0E6BF-D319-404B-8308-B7EC6638C5E4}"/>
              </a:ext>
            </a:extLst>
          </p:cNvPr>
          <p:cNvSpPr txBox="1"/>
          <p:nvPr/>
        </p:nvSpPr>
        <p:spPr>
          <a:xfrm>
            <a:off x="948811" y="2349489"/>
            <a:ext cx="10584427" cy="4249240"/>
          </a:xfrm>
          <a:prstGeom prst="rect">
            <a:avLst/>
          </a:prstGeom>
          <a:noFill/>
        </p:spPr>
        <p:txBody>
          <a:bodyPr wrap="square">
            <a:spAutoFit/>
          </a:bodyPr>
          <a:lstStyle/>
          <a:p>
            <a:pPr>
              <a:lnSpc>
                <a:spcPts val="1700"/>
              </a:lnSpc>
            </a:pPr>
            <a:r>
              <a:rPr lang="en-US" b="1" dirty="0">
                <a:solidFill>
                  <a:srgbClr val="004620"/>
                </a:solidFill>
                <a:latin typeface="Courier New" panose="02070309020205020404" pitchFamily="49" charset="0"/>
                <a:cs typeface="Courier New" panose="02070309020205020404" pitchFamily="49" charset="0"/>
              </a:rPr>
              <a:t>#include &lt;reg51.h&gt;</a:t>
            </a:r>
          </a:p>
          <a:p>
            <a:pPr>
              <a:lnSpc>
                <a:spcPts val="1700"/>
              </a:lnSpc>
            </a:pPr>
            <a:r>
              <a:rPr lang="en-US" b="1" dirty="0" err="1">
                <a:solidFill>
                  <a:srgbClr val="004620"/>
                </a:solidFill>
                <a:latin typeface="Courier New" panose="02070309020205020404" pitchFamily="49" charset="0"/>
                <a:cs typeface="Courier New" panose="02070309020205020404" pitchFamily="49" charset="0"/>
              </a:rPr>
              <a:t>sfr</a:t>
            </a:r>
            <a:r>
              <a:rPr lang="en-US" b="1" dirty="0">
                <a:solidFill>
                  <a:srgbClr val="004620"/>
                </a:solidFill>
                <a:latin typeface="Courier New" panose="02070309020205020404" pitchFamily="49" charset="0"/>
                <a:cs typeface="Courier New" panose="02070309020205020404" pitchFamily="49" charset="0"/>
              </a:rPr>
              <a:t> SBUF1=0xC1;</a:t>
            </a:r>
          </a:p>
          <a:p>
            <a:pPr>
              <a:lnSpc>
                <a:spcPts val="1700"/>
              </a:lnSpc>
            </a:pPr>
            <a:r>
              <a:rPr lang="en-US" b="1" dirty="0" err="1">
                <a:solidFill>
                  <a:srgbClr val="004620"/>
                </a:solidFill>
                <a:latin typeface="Courier New" panose="02070309020205020404" pitchFamily="49" charset="0"/>
                <a:cs typeface="Courier New" panose="02070309020205020404" pitchFamily="49" charset="0"/>
              </a:rPr>
              <a:t>sfr</a:t>
            </a:r>
            <a:r>
              <a:rPr lang="en-US" b="1" dirty="0">
                <a:solidFill>
                  <a:srgbClr val="004620"/>
                </a:solidFill>
                <a:latin typeface="Courier New" panose="02070309020205020404" pitchFamily="49" charset="0"/>
                <a:cs typeface="Courier New" panose="02070309020205020404" pitchFamily="49" charset="0"/>
              </a:rPr>
              <a:t> SCON1=0xC0;</a:t>
            </a:r>
          </a:p>
          <a:p>
            <a:pPr>
              <a:lnSpc>
                <a:spcPts val="1700"/>
              </a:lnSpc>
            </a:pPr>
            <a:r>
              <a:rPr lang="en-US" b="1" dirty="0" err="1">
                <a:solidFill>
                  <a:srgbClr val="004620"/>
                </a:solidFill>
                <a:latin typeface="Courier New" panose="02070309020205020404" pitchFamily="49" charset="0"/>
                <a:cs typeface="Courier New" panose="02070309020205020404" pitchFamily="49" charset="0"/>
              </a:rPr>
              <a:t>sbit</a:t>
            </a:r>
            <a:r>
              <a:rPr lang="en-US" b="1" dirty="0">
                <a:solidFill>
                  <a:srgbClr val="004620"/>
                </a:solidFill>
                <a:latin typeface="Courier New" panose="02070309020205020404" pitchFamily="49" charset="0"/>
                <a:cs typeface="Courier New" panose="02070309020205020404" pitchFamily="49" charset="0"/>
              </a:rPr>
              <a:t> RI1=0xC0;</a:t>
            </a:r>
          </a:p>
          <a:p>
            <a:pPr>
              <a:lnSpc>
                <a:spcPts val="1700"/>
              </a:lnSpc>
            </a:pPr>
            <a:r>
              <a:rPr lang="en-US" b="1" dirty="0">
                <a:solidFill>
                  <a:srgbClr val="004620"/>
                </a:solidFill>
                <a:latin typeface="Courier New" panose="02070309020205020404" pitchFamily="49" charset="0"/>
                <a:cs typeface="Courier New" panose="02070309020205020404" pitchFamily="49" charset="0"/>
              </a:rPr>
              <a:t>void main(void)</a:t>
            </a:r>
          </a:p>
          <a:p>
            <a:pPr>
              <a:lnSpc>
                <a:spcPts val="1700"/>
              </a:lnSpc>
            </a:pPr>
            <a:r>
              <a:rPr lang="en-US" b="1" dirty="0">
                <a:solidFill>
                  <a:srgbClr val="004620"/>
                </a:solidFill>
                <a:latin typeface="Courier New" panose="02070309020205020404" pitchFamily="49" charset="0"/>
                <a:cs typeface="Courier New" panose="02070309020205020404" pitchFamily="49" charset="0"/>
              </a:rPr>
              <a:t>  {</a:t>
            </a:r>
          </a:p>
          <a:p>
            <a:pPr>
              <a:lnSpc>
                <a:spcPts val="1700"/>
              </a:lnSpc>
            </a:pPr>
            <a:r>
              <a:rPr lang="en-US" b="1" dirty="0">
                <a:solidFill>
                  <a:srgbClr val="004620"/>
                </a:solidFill>
                <a:latin typeface="Courier New" panose="02070309020205020404" pitchFamily="49" charset="0"/>
                <a:cs typeface="Courier New" panose="02070309020205020404" pitchFamily="49" charset="0"/>
              </a:rPr>
              <a:t>    unsigned char </a:t>
            </a:r>
            <a:r>
              <a:rPr lang="en-US" b="1" dirty="0" err="1">
                <a:solidFill>
                  <a:srgbClr val="004620"/>
                </a:solidFill>
                <a:latin typeface="Courier New" panose="02070309020205020404" pitchFamily="49" charset="0"/>
                <a:cs typeface="Courier New" panose="02070309020205020404" pitchFamily="49" charset="0"/>
              </a:rPr>
              <a:t>mybyte</a:t>
            </a:r>
            <a:r>
              <a:rPr lang="en-US" b="1" dirty="0">
                <a:solidFill>
                  <a:srgbClr val="004620"/>
                </a:solidFill>
                <a:latin typeface="Courier New" panose="02070309020205020404" pitchFamily="49" charset="0"/>
                <a:cs typeface="Courier New" panose="02070309020205020404" pitchFamily="49" charset="0"/>
              </a:rPr>
              <a:t>;</a:t>
            </a:r>
          </a:p>
          <a:p>
            <a:pPr>
              <a:lnSpc>
                <a:spcPts val="1700"/>
              </a:lnSpc>
            </a:pPr>
            <a:r>
              <a:rPr lang="en-US" b="1" dirty="0">
                <a:solidFill>
                  <a:srgbClr val="004620"/>
                </a:solidFill>
                <a:latin typeface="Courier New" panose="02070309020205020404" pitchFamily="49" charset="0"/>
                <a:cs typeface="Courier New" panose="02070309020205020404" pitchFamily="49" charset="0"/>
              </a:rPr>
              <a:t>    TMOD=0x20;		//use Timer 1,8-BIT auto-reload</a:t>
            </a:r>
          </a:p>
          <a:p>
            <a:pPr>
              <a:lnSpc>
                <a:spcPts val="1700"/>
              </a:lnSpc>
            </a:pPr>
            <a:r>
              <a:rPr lang="en-US" b="1" dirty="0">
                <a:solidFill>
                  <a:srgbClr val="004620"/>
                </a:solidFill>
                <a:latin typeface="Courier New" panose="02070309020205020404" pitchFamily="49" charset="0"/>
                <a:cs typeface="Courier New" panose="02070309020205020404" pitchFamily="49" charset="0"/>
              </a:rPr>
              <a:t>    TH1=0xFD;			//9600 </a:t>
            </a:r>
          </a:p>
          <a:p>
            <a:pPr>
              <a:lnSpc>
                <a:spcPts val="1700"/>
              </a:lnSpc>
            </a:pPr>
            <a:r>
              <a:rPr lang="en-US" b="1" dirty="0">
                <a:solidFill>
                  <a:srgbClr val="004620"/>
                </a:solidFill>
                <a:latin typeface="Courier New" panose="02070309020205020404" pitchFamily="49" charset="0"/>
                <a:cs typeface="Courier New" panose="02070309020205020404" pitchFamily="49" charset="0"/>
              </a:rPr>
              <a:t>    SCON1=0x50;		//use SCON1 of 2nd serial port</a:t>
            </a:r>
          </a:p>
          <a:p>
            <a:pPr>
              <a:lnSpc>
                <a:spcPts val="1700"/>
              </a:lnSpc>
            </a:pPr>
            <a:r>
              <a:rPr lang="en-US" b="1" dirty="0">
                <a:solidFill>
                  <a:srgbClr val="004620"/>
                </a:solidFill>
                <a:latin typeface="Courier New" panose="02070309020205020404" pitchFamily="49" charset="0"/>
                <a:cs typeface="Courier New" panose="02070309020205020404" pitchFamily="49" charset="0"/>
              </a:rPr>
              <a:t>    TR1=1;</a:t>
            </a:r>
          </a:p>
          <a:p>
            <a:pPr>
              <a:lnSpc>
                <a:spcPts val="1700"/>
              </a:lnSpc>
            </a:pPr>
            <a:r>
              <a:rPr lang="en-US" b="1" dirty="0">
                <a:solidFill>
                  <a:srgbClr val="004620"/>
                </a:solidFill>
                <a:latin typeface="Courier New" panose="02070309020205020404" pitchFamily="49" charset="0"/>
                <a:cs typeface="Courier New" panose="02070309020205020404" pitchFamily="49" charset="0"/>
              </a:rPr>
              <a:t>    while(1)</a:t>
            </a:r>
          </a:p>
          <a:p>
            <a:pPr>
              <a:lnSpc>
                <a:spcPts val="1700"/>
              </a:lnSpc>
            </a:pPr>
            <a:r>
              <a:rPr lang="en-US" b="1" dirty="0">
                <a:solidFill>
                  <a:srgbClr val="004620"/>
                </a:solidFill>
                <a:latin typeface="Courier New" panose="02070309020205020404" pitchFamily="49" charset="0"/>
                <a:cs typeface="Courier New" panose="02070309020205020404" pitchFamily="49" charset="0"/>
              </a:rPr>
              <a:t>      {</a:t>
            </a:r>
          </a:p>
          <a:p>
            <a:pPr>
              <a:lnSpc>
                <a:spcPts val="1700"/>
              </a:lnSpc>
            </a:pPr>
            <a:r>
              <a:rPr lang="en-US" b="1" dirty="0">
                <a:solidFill>
                  <a:srgbClr val="004620"/>
                </a:solidFill>
                <a:latin typeface="Courier New" panose="02070309020205020404" pitchFamily="49" charset="0"/>
                <a:cs typeface="Courier New" panose="02070309020205020404" pitchFamily="49" charset="0"/>
              </a:rPr>
              <a:t>        while(RI1==0);	//monitor RI1 of 2nd serial port</a:t>
            </a:r>
          </a:p>
          <a:p>
            <a:pPr>
              <a:lnSpc>
                <a:spcPts val="1700"/>
              </a:lnSpc>
            </a:pPr>
            <a:r>
              <a:rPr lang="en-US" b="1" dirty="0">
                <a:solidFill>
                  <a:srgbClr val="004620"/>
                </a:solidFill>
                <a:latin typeface="Courier New" panose="02070309020205020404" pitchFamily="49" charset="0"/>
                <a:cs typeface="Courier New" panose="02070309020205020404" pitchFamily="49" charset="0"/>
              </a:rPr>
              <a:t>        </a:t>
            </a:r>
            <a:r>
              <a:rPr lang="en-US" b="1" dirty="0" err="1">
                <a:solidFill>
                  <a:srgbClr val="004620"/>
                </a:solidFill>
                <a:latin typeface="Courier New" panose="02070309020205020404" pitchFamily="49" charset="0"/>
                <a:cs typeface="Courier New" panose="02070309020205020404" pitchFamily="49" charset="0"/>
              </a:rPr>
              <a:t>mybyte</a:t>
            </a:r>
            <a:r>
              <a:rPr lang="en-US" b="1" dirty="0">
                <a:solidFill>
                  <a:srgbClr val="004620"/>
                </a:solidFill>
                <a:latin typeface="Courier New" panose="02070309020205020404" pitchFamily="49" charset="0"/>
                <a:cs typeface="Courier New" panose="02070309020205020404" pitchFamily="49" charset="0"/>
              </a:rPr>
              <a:t>=SBUF1;	//use SBUF1 of 2nd serial port</a:t>
            </a:r>
          </a:p>
          <a:p>
            <a:pPr>
              <a:lnSpc>
                <a:spcPts val="1700"/>
              </a:lnSpc>
            </a:pPr>
            <a:r>
              <a:rPr lang="en-US" b="1" dirty="0">
                <a:solidFill>
                  <a:srgbClr val="004620"/>
                </a:solidFill>
                <a:latin typeface="Courier New" panose="02070309020205020404" pitchFamily="49" charset="0"/>
                <a:cs typeface="Courier New" panose="02070309020205020404" pitchFamily="49" charset="0"/>
              </a:rPr>
              <a:t>        P2=</a:t>
            </a:r>
            <a:r>
              <a:rPr lang="en-US" b="1" dirty="0" err="1">
                <a:solidFill>
                  <a:srgbClr val="004620"/>
                </a:solidFill>
                <a:latin typeface="Courier New" panose="02070309020205020404" pitchFamily="49" charset="0"/>
                <a:cs typeface="Courier New" panose="02070309020205020404" pitchFamily="49" charset="0"/>
              </a:rPr>
              <a:t>mybyte</a:t>
            </a:r>
            <a:r>
              <a:rPr lang="en-US" b="1" dirty="0">
                <a:solidFill>
                  <a:srgbClr val="004620"/>
                </a:solidFill>
                <a:latin typeface="Courier New" panose="02070309020205020404" pitchFamily="49" charset="0"/>
                <a:cs typeface="Courier New" panose="02070309020205020404" pitchFamily="49" charset="0"/>
              </a:rPr>
              <a:t>;		//place value on port</a:t>
            </a:r>
          </a:p>
          <a:p>
            <a:pPr>
              <a:lnSpc>
                <a:spcPts val="1700"/>
              </a:lnSpc>
            </a:pPr>
            <a:r>
              <a:rPr lang="en-US" b="1" dirty="0">
                <a:solidFill>
                  <a:srgbClr val="004620"/>
                </a:solidFill>
                <a:latin typeface="Courier New" panose="02070309020205020404" pitchFamily="49" charset="0"/>
                <a:cs typeface="Courier New" panose="02070309020205020404" pitchFamily="49" charset="0"/>
              </a:rPr>
              <a:t>        RI1=0;</a:t>
            </a:r>
          </a:p>
          <a:p>
            <a:pPr>
              <a:lnSpc>
                <a:spcPts val="1700"/>
              </a:lnSpc>
            </a:pPr>
            <a:r>
              <a:rPr lang="en-US" b="1" dirty="0">
                <a:solidFill>
                  <a:srgbClr val="004620"/>
                </a:solidFill>
                <a:latin typeface="Courier New" panose="02070309020205020404" pitchFamily="49" charset="0"/>
                <a:cs typeface="Courier New" panose="02070309020205020404" pitchFamily="49" charset="0"/>
              </a:rPr>
              <a:t>      }</a:t>
            </a:r>
          </a:p>
          <a:p>
            <a:pPr>
              <a:lnSpc>
                <a:spcPts val="1700"/>
              </a:lnSpc>
            </a:pPr>
            <a:r>
              <a:rPr lang="en-US" b="1" dirty="0">
                <a:solidFill>
                  <a:srgbClr val="004620"/>
                </a:solidFill>
                <a:latin typeface="Courier New" panose="02070309020205020404" pitchFamily="49" charset="0"/>
                <a:cs typeface="Courier New" panose="02070309020205020404" pitchFamily="49" charset="0"/>
              </a:rPr>
              <a:t>  }</a:t>
            </a:r>
          </a:p>
        </p:txBody>
      </p:sp>
      <p:sp>
        <p:nvSpPr>
          <p:cNvPr id="11" name="TextBox 10">
            <a:extLst>
              <a:ext uri="{FF2B5EF4-FFF2-40B4-BE49-F238E27FC236}">
                <a16:creationId xmlns:a16="http://schemas.microsoft.com/office/drawing/2014/main" id="{DB5B1A5B-D4FA-45E0-86CE-21FBEC8837EA}"/>
              </a:ext>
            </a:extLst>
          </p:cNvPr>
          <p:cNvSpPr txBox="1"/>
          <p:nvPr/>
        </p:nvSpPr>
        <p:spPr>
          <a:xfrm>
            <a:off x="-1" y="1966557"/>
            <a:ext cx="12192000" cy="348813"/>
          </a:xfrm>
          <a:prstGeom prst="rect">
            <a:avLst/>
          </a:prstGeom>
          <a:noFill/>
        </p:spPr>
        <p:txBody>
          <a:bodyPr wrap="square">
            <a:spAutoFit/>
          </a:bodyPr>
          <a:lstStyle/>
          <a:p>
            <a:pPr algn="ctr">
              <a:lnSpc>
                <a:spcPts val="2000"/>
              </a:lnSpc>
            </a:pPr>
            <a:r>
              <a:rPr lang="en-US" b="1" dirty="0">
                <a:solidFill>
                  <a:srgbClr val="004620"/>
                </a:solidFill>
              </a:rPr>
              <a:t>Solution:</a:t>
            </a:r>
          </a:p>
        </p:txBody>
      </p:sp>
    </p:spTree>
    <p:extLst>
      <p:ext uri="{BB962C8B-B14F-4D97-AF65-F5344CB8AC3E}">
        <p14:creationId xmlns:p14="http://schemas.microsoft.com/office/powerpoint/2010/main" val="195264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par>
                                <p:cTn id="20" presetID="16" presetClass="entr" presetSubtype="2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8"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36223D1-479F-4719-902F-D1EAF00869F6}"/>
              </a:ext>
            </a:extLst>
          </p:cNvPr>
          <p:cNvSpPr/>
          <p:nvPr/>
        </p:nvSpPr>
        <p:spPr>
          <a:xfrm>
            <a:off x="703277" y="1956393"/>
            <a:ext cx="10785446" cy="4348543"/>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98A6071F-8061-4722-B88C-B5EBF59EAFEF}"/>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Figure 10-1. Serial versus Parallel Data Transfer</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80383D4-4165-43AC-8A4F-5D22E83DD2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812" y="2184516"/>
            <a:ext cx="10448336" cy="3700090"/>
          </a:xfrm>
          <a:prstGeom prst="rect">
            <a:avLst/>
          </a:prstGeom>
        </p:spPr>
      </p:pic>
    </p:spTree>
    <p:extLst>
      <p:ext uri="{BB962C8B-B14F-4D97-AF65-F5344CB8AC3E}">
        <p14:creationId xmlns:p14="http://schemas.microsoft.com/office/powerpoint/2010/main" val="145392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Figure 10-2. Simplex, Half-, and Full-Duplex Transfers</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38D773C-6E83-4660-8154-DD027AF7106F}"/>
              </a:ext>
            </a:extLst>
          </p:cNvPr>
          <p:cNvSpPr/>
          <p:nvPr/>
        </p:nvSpPr>
        <p:spPr>
          <a:xfrm>
            <a:off x="703277" y="1659193"/>
            <a:ext cx="10785446" cy="4645743"/>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4C86A1B-C045-4D2F-8A74-5840B77DF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795" y="1924664"/>
            <a:ext cx="8976409" cy="4251178"/>
          </a:xfrm>
          <a:prstGeom prst="rect">
            <a:avLst/>
          </a:prstGeom>
        </p:spPr>
      </p:pic>
    </p:spTree>
    <p:extLst>
      <p:ext uri="{BB962C8B-B14F-4D97-AF65-F5344CB8AC3E}">
        <p14:creationId xmlns:p14="http://schemas.microsoft.com/office/powerpoint/2010/main" val="256700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outVertical)">
                                      <p:cBhvr>
                                        <p:cTn id="14" dur="500"/>
                                        <p:tgtEl>
                                          <p:spTgt spid="4"/>
                                        </p:tgtEl>
                                      </p:cBhvr>
                                    </p:animEffect>
                                  </p:childTnLst>
                                </p:cTn>
                              </p:par>
                              <p:par>
                                <p:cTn id="15" presetID="16" presetClass="entr" presetSubtype="37"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out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pt-BR" sz="2400" b="1" dirty="0">
                <a:solidFill>
                  <a:prstClr val="black"/>
                </a:solidFill>
              </a:rPr>
              <a:t>Figure 10-3. Framing ASCII “A” (41H)</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38D773C-6E83-4660-8154-DD027AF7106F}"/>
              </a:ext>
            </a:extLst>
          </p:cNvPr>
          <p:cNvSpPr/>
          <p:nvPr/>
        </p:nvSpPr>
        <p:spPr>
          <a:xfrm>
            <a:off x="703277" y="2396613"/>
            <a:ext cx="10785446" cy="3443749"/>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7DDF9380-F8F9-446B-9D04-C31984BF0E69}"/>
              </a:ext>
            </a:extLst>
          </p:cNvPr>
          <p:cNvPicPr>
            <a:picLocks noChangeAspect="1"/>
          </p:cNvPicPr>
          <p:nvPr/>
        </p:nvPicPr>
        <p:blipFill rotWithShape="1">
          <a:blip r:embed="rId2">
            <a:extLst>
              <a:ext uri="{28A0092B-C50C-407E-A947-70E740481C1C}">
                <a14:useLocalDpi xmlns:a14="http://schemas.microsoft.com/office/drawing/2010/main" val="0"/>
              </a:ext>
            </a:extLst>
          </a:blip>
          <a:srcRect r="5753"/>
          <a:stretch/>
        </p:blipFill>
        <p:spPr>
          <a:xfrm>
            <a:off x="1126390" y="3030793"/>
            <a:ext cx="9939220" cy="2271253"/>
          </a:xfrm>
          <a:prstGeom prst="rect">
            <a:avLst/>
          </a:prstGeom>
        </p:spPr>
      </p:pic>
    </p:spTree>
    <p:extLst>
      <p:ext uri="{BB962C8B-B14F-4D97-AF65-F5344CB8AC3E}">
        <p14:creationId xmlns:p14="http://schemas.microsoft.com/office/powerpoint/2010/main" val="15585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Horizontal)">
                                      <p:cBhvr>
                                        <p:cTn id="14" dur="500"/>
                                        <p:tgtEl>
                                          <p:spTgt spid="9"/>
                                        </p:tgtEl>
                                      </p:cBhvr>
                                    </p:animEffect>
                                  </p:childTnLst>
                                </p:cTn>
                              </p:par>
                              <p:par>
                                <p:cTn id="15" presetID="16" presetClass="entr" presetSubtype="26"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Figure 10-4. The original RS232 Connector DB-25 (No longer in use)</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38D773C-6E83-4660-8154-DD027AF7106F}"/>
              </a:ext>
            </a:extLst>
          </p:cNvPr>
          <p:cNvSpPr/>
          <p:nvPr/>
        </p:nvSpPr>
        <p:spPr>
          <a:xfrm>
            <a:off x="703277" y="2396613"/>
            <a:ext cx="10785446" cy="3443749"/>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3D68FB3-7C42-4BF9-AB00-0FC0843D9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191" y="2586408"/>
            <a:ext cx="8105615" cy="3064158"/>
          </a:xfrm>
          <a:prstGeom prst="rect">
            <a:avLst/>
          </a:prstGeom>
        </p:spPr>
      </p:pic>
    </p:spTree>
    <p:extLst>
      <p:ext uri="{BB962C8B-B14F-4D97-AF65-F5344CB8AC3E}">
        <p14:creationId xmlns:p14="http://schemas.microsoft.com/office/powerpoint/2010/main" val="194629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42"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outHorizontal)">
                                      <p:cBhvr>
                                        <p:cTn id="14" dur="500"/>
                                        <p:tgtEl>
                                          <p:spTgt spid="4"/>
                                        </p:tgtEl>
                                      </p:cBhvr>
                                    </p:animEffect>
                                  </p:childTnLst>
                                </p:cTn>
                              </p:par>
                              <p:par>
                                <p:cTn id="15" presetID="16" presetClass="entr" presetSubtype="42"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out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F4B246-D001-4E7D-A945-C41D4B397BBA}"/>
              </a:ext>
            </a:extLst>
          </p:cNvPr>
          <p:cNvSpPr/>
          <p:nvPr/>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3EC0A2-797C-4BB9-A8EF-ED51538FAA17}"/>
              </a:ext>
            </a:extLst>
          </p:cNvPr>
          <p:cNvSpPr/>
          <p:nvPr/>
        </p:nvSpPr>
        <p:spPr>
          <a:xfrm>
            <a:off x="0" y="0"/>
            <a:ext cx="12192000" cy="1106129"/>
          </a:xfrm>
          <a:prstGeom prst="rect">
            <a:avLst/>
          </a:prstGeom>
          <a:solidFill>
            <a:srgbClr val="65F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A6FF95B-F782-49A5-A974-A2E83A575CA5}"/>
              </a:ext>
            </a:extLst>
          </p:cNvPr>
          <p:cNvSpPr txBox="1"/>
          <p:nvPr/>
        </p:nvSpPr>
        <p:spPr>
          <a:xfrm>
            <a:off x="948812" y="553064"/>
            <a:ext cx="10294374" cy="461665"/>
          </a:xfrm>
          <a:prstGeom prst="rect">
            <a:avLst/>
          </a:prstGeom>
          <a:noFill/>
        </p:spPr>
        <p:txBody>
          <a:bodyPr wrap="square" rtlCol="0">
            <a:spAutoFit/>
          </a:bodyPr>
          <a:lstStyle/>
          <a:p>
            <a:pPr lvl="0">
              <a:defRPr/>
            </a:pPr>
            <a:r>
              <a:rPr lang="en-US" sz="2400" b="1" dirty="0">
                <a:solidFill>
                  <a:prstClr val="black"/>
                </a:solidFill>
              </a:rPr>
              <a:t>Table 10-1: RS232 Pins (DB-25)</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38D773C-6E83-4660-8154-DD027AF7106F}"/>
              </a:ext>
            </a:extLst>
          </p:cNvPr>
          <p:cNvSpPr/>
          <p:nvPr/>
        </p:nvSpPr>
        <p:spPr>
          <a:xfrm>
            <a:off x="703277" y="1659193"/>
            <a:ext cx="5392723" cy="4830096"/>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A7C1FD4-751D-41E2-931D-0ECD334B123A}"/>
              </a:ext>
            </a:extLst>
          </p:cNvPr>
          <p:cNvSpPr/>
          <p:nvPr/>
        </p:nvSpPr>
        <p:spPr>
          <a:xfrm>
            <a:off x="6316953" y="1659192"/>
            <a:ext cx="5392723" cy="4830097"/>
          </a:xfrm>
          <a:prstGeom prst="rect">
            <a:avLst/>
          </a:prstGeom>
          <a:solidFill>
            <a:schemeClr val="bg1"/>
          </a:solidFill>
          <a:ln w="28575">
            <a:solidFill>
              <a:srgbClr val="007A37"/>
            </a:solidFill>
          </a:ln>
          <a:effectLst>
            <a:outerShdw blurRad="63500" sx="102000" sy="102000" algn="ctr" rotWithShape="0">
              <a:srgbClr val="007A3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1EFD6B85-5DBF-4C49-B8E8-38C1FE07E2C3}"/>
              </a:ext>
            </a:extLst>
          </p:cNvPr>
          <p:cNvPicPr>
            <a:picLocks noChangeAspect="1"/>
          </p:cNvPicPr>
          <p:nvPr/>
        </p:nvPicPr>
        <p:blipFill rotWithShape="1">
          <a:blip r:embed="rId2">
            <a:extLst>
              <a:ext uri="{28A0092B-C50C-407E-A947-70E740481C1C}">
                <a14:useLocalDpi xmlns:a14="http://schemas.microsoft.com/office/drawing/2010/main" val="0"/>
              </a:ext>
            </a:extLst>
          </a:blip>
          <a:srcRect t="-1" b="48652"/>
          <a:stretch/>
        </p:blipFill>
        <p:spPr>
          <a:xfrm>
            <a:off x="878197" y="1718760"/>
            <a:ext cx="4996851" cy="4656846"/>
          </a:xfrm>
          <a:prstGeom prst="rect">
            <a:avLst/>
          </a:prstGeom>
        </p:spPr>
      </p:pic>
      <p:pic>
        <p:nvPicPr>
          <p:cNvPr id="15" name="Picture 14">
            <a:extLst>
              <a:ext uri="{FF2B5EF4-FFF2-40B4-BE49-F238E27FC236}">
                <a16:creationId xmlns:a16="http://schemas.microsoft.com/office/drawing/2014/main" id="{CCB942C0-DB00-4472-B18E-377FAB4369A2}"/>
              </a:ext>
            </a:extLst>
          </p:cNvPr>
          <p:cNvPicPr>
            <a:picLocks noChangeAspect="1"/>
          </p:cNvPicPr>
          <p:nvPr/>
        </p:nvPicPr>
        <p:blipFill rotWithShape="1">
          <a:blip r:embed="rId2">
            <a:extLst>
              <a:ext uri="{28A0092B-C50C-407E-A947-70E740481C1C}">
                <a14:useLocalDpi xmlns:a14="http://schemas.microsoft.com/office/drawing/2010/main" val="0"/>
              </a:ext>
            </a:extLst>
          </a:blip>
          <a:srcRect b="95106"/>
          <a:stretch/>
        </p:blipFill>
        <p:spPr>
          <a:xfrm>
            <a:off x="6514888" y="1688697"/>
            <a:ext cx="4996851" cy="443885"/>
          </a:xfrm>
          <a:prstGeom prst="rect">
            <a:avLst/>
          </a:prstGeom>
        </p:spPr>
      </p:pic>
      <p:pic>
        <p:nvPicPr>
          <p:cNvPr id="16" name="Picture 15">
            <a:extLst>
              <a:ext uri="{FF2B5EF4-FFF2-40B4-BE49-F238E27FC236}">
                <a16:creationId xmlns:a16="http://schemas.microsoft.com/office/drawing/2014/main" id="{D9A81F90-CC96-408F-9261-498020206501}"/>
              </a:ext>
            </a:extLst>
          </p:cNvPr>
          <p:cNvPicPr>
            <a:picLocks noChangeAspect="1"/>
          </p:cNvPicPr>
          <p:nvPr/>
        </p:nvPicPr>
        <p:blipFill rotWithShape="1">
          <a:blip r:embed="rId2">
            <a:extLst>
              <a:ext uri="{28A0092B-C50C-407E-A947-70E740481C1C}">
                <a14:useLocalDpi xmlns:a14="http://schemas.microsoft.com/office/drawing/2010/main" val="0"/>
              </a:ext>
            </a:extLst>
          </a:blip>
          <a:srcRect t="51565" b="1951"/>
          <a:stretch/>
        </p:blipFill>
        <p:spPr>
          <a:xfrm>
            <a:off x="6514888" y="2229416"/>
            <a:ext cx="4996851" cy="4215630"/>
          </a:xfrm>
          <a:prstGeom prst="rect">
            <a:avLst/>
          </a:prstGeom>
        </p:spPr>
      </p:pic>
    </p:spTree>
    <p:extLst>
      <p:ext uri="{BB962C8B-B14F-4D97-AF65-F5344CB8AC3E}">
        <p14:creationId xmlns:p14="http://schemas.microsoft.com/office/powerpoint/2010/main" val="327171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5"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vertical)">
                                      <p:cBhvr>
                                        <p:cTn id="14" dur="500"/>
                                        <p:tgtEl>
                                          <p:spTgt spid="4"/>
                                        </p:tgtEl>
                                      </p:cBhvr>
                                    </p:animEffect>
                                  </p:childTnLst>
                                </p:cTn>
                              </p:par>
                              <p:par>
                                <p:cTn id="15" presetID="14" presetClass="entr" presetSubtype="5"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vertical)">
                                      <p:cBhvr>
                                        <p:cTn id="17" dur="500"/>
                                        <p:tgtEl>
                                          <p:spTgt spid="9"/>
                                        </p:tgtEl>
                                      </p:cBhvr>
                                    </p:animEffect>
                                  </p:childTnLst>
                                </p:cTn>
                              </p:par>
                              <p:par>
                                <p:cTn id="18" presetID="14" presetClass="entr" presetSubtype="5"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randombar(vertical)">
                                      <p:cBhvr>
                                        <p:cTn id="20" dur="500"/>
                                        <p:tgtEl>
                                          <p:spTgt spid="15"/>
                                        </p:tgtEl>
                                      </p:cBhvr>
                                    </p:animEffect>
                                  </p:childTnLst>
                                </p:cTn>
                              </p:par>
                              <p:par>
                                <p:cTn id="21" presetID="14" presetClass="entr" presetSubtype="5"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randombar(vertical)">
                                      <p:cBhvr>
                                        <p:cTn id="23" dur="500"/>
                                        <p:tgtEl>
                                          <p:spTgt spid="16"/>
                                        </p:tgtEl>
                                      </p:cBhvr>
                                    </p:animEffect>
                                  </p:childTnLst>
                                </p:cTn>
                              </p:par>
                              <p:par>
                                <p:cTn id="24" presetID="14" presetClass="entr" presetSubtype="5"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randombar(vertical)">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P spid="1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1671</TotalTime>
  <Words>6175</Words>
  <Application>Microsoft Office PowerPoint</Application>
  <PresentationFormat>Widescreen</PresentationFormat>
  <Paragraphs>598</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Nassim</dc:creator>
  <cp:lastModifiedBy>Nassim</cp:lastModifiedBy>
  <cp:revision>159</cp:revision>
  <dcterms:created xsi:type="dcterms:W3CDTF">2021-12-24T07:30:16Z</dcterms:created>
  <dcterms:modified xsi:type="dcterms:W3CDTF">2022-01-14T15:50:57Z</dcterms:modified>
</cp:coreProperties>
</file>